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9"/>
  </p:notesMasterIdLst>
  <p:sldIdLst>
    <p:sldId id="256" r:id="rId2"/>
    <p:sldId id="257" r:id="rId3"/>
    <p:sldId id="258" r:id="rId4"/>
    <p:sldId id="303" r:id="rId5"/>
    <p:sldId id="304"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291" r:id="rId39"/>
    <p:sldId id="292" r:id="rId40"/>
    <p:sldId id="293" r:id="rId41"/>
    <p:sldId id="294" r:id="rId42"/>
    <p:sldId id="295" r:id="rId43"/>
    <p:sldId id="296" r:id="rId44"/>
    <p:sldId id="297" r:id="rId45"/>
    <p:sldId id="298" r:id="rId46"/>
    <p:sldId id="299" r:id="rId47"/>
    <p:sldId id="300" r:id="rId48"/>
    <p:sldId id="301" r:id="rId49"/>
    <p:sldId id="312" r:id="rId50"/>
    <p:sldId id="313" r:id="rId51"/>
    <p:sldId id="307" r:id="rId52"/>
    <p:sldId id="308" r:id="rId53"/>
    <p:sldId id="309" r:id="rId54"/>
    <p:sldId id="310" r:id="rId55"/>
    <p:sldId id="311" r:id="rId56"/>
    <p:sldId id="302" r:id="rId57"/>
    <p:sldId id="305" r:id="rId58"/>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584200" rtl="0" fontAlgn="auto" latinLnBrk="0" hangingPunct="0">
      <a:lnSpc>
        <a:spcPct val="100000"/>
      </a:lnSpc>
      <a:spcBef>
        <a:spcPts val="1400"/>
      </a:spcBef>
      <a:spcAft>
        <a:spcPts val="0"/>
      </a:spcAft>
      <a:buClrTx/>
      <a:buSzTx/>
      <a:buFontTx/>
      <a:buNone/>
      <a:tabLst/>
      <a:defRPr kumimoji="0" sz="2800" b="0" i="1" u="none" strike="noStrike" cap="none" spc="28" normalizeH="0" baseline="0">
        <a:ln>
          <a:noFill/>
        </a:ln>
        <a:solidFill>
          <a:srgbClr val="5C5C5C"/>
        </a:solidFill>
        <a:effectLst/>
        <a:uFillTx/>
        <a:latin typeface="Iowan Old Style"/>
        <a:ea typeface="Iowan Old Style"/>
        <a:cs typeface="Iowan Old Style"/>
        <a:sym typeface="Iowan Old Style"/>
      </a:defRPr>
    </a:lvl1pPr>
    <a:lvl2pPr marL="0" marR="0" indent="342900" algn="l" defTabSz="584200" rtl="0" fontAlgn="auto" latinLnBrk="0" hangingPunct="0">
      <a:lnSpc>
        <a:spcPct val="100000"/>
      </a:lnSpc>
      <a:spcBef>
        <a:spcPts val="1400"/>
      </a:spcBef>
      <a:spcAft>
        <a:spcPts val="0"/>
      </a:spcAft>
      <a:buClrTx/>
      <a:buSzTx/>
      <a:buFontTx/>
      <a:buNone/>
      <a:tabLst/>
      <a:defRPr kumimoji="0" sz="2800" b="0" i="1" u="none" strike="noStrike" cap="none" spc="28" normalizeH="0" baseline="0">
        <a:ln>
          <a:noFill/>
        </a:ln>
        <a:solidFill>
          <a:srgbClr val="5C5C5C"/>
        </a:solidFill>
        <a:effectLst/>
        <a:uFillTx/>
        <a:latin typeface="Iowan Old Style"/>
        <a:ea typeface="Iowan Old Style"/>
        <a:cs typeface="Iowan Old Style"/>
        <a:sym typeface="Iowan Old Style"/>
      </a:defRPr>
    </a:lvl2pPr>
    <a:lvl3pPr marL="0" marR="0" indent="685800" algn="l" defTabSz="584200" rtl="0" fontAlgn="auto" latinLnBrk="0" hangingPunct="0">
      <a:lnSpc>
        <a:spcPct val="100000"/>
      </a:lnSpc>
      <a:spcBef>
        <a:spcPts val="1400"/>
      </a:spcBef>
      <a:spcAft>
        <a:spcPts val="0"/>
      </a:spcAft>
      <a:buClrTx/>
      <a:buSzTx/>
      <a:buFontTx/>
      <a:buNone/>
      <a:tabLst/>
      <a:defRPr kumimoji="0" sz="2800" b="0" i="1" u="none" strike="noStrike" cap="none" spc="28" normalizeH="0" baseline="0">
        <a:ln>
          <a:noFill/>
        </a:ln>
        <a:solidFill>
          <a:srgbClr val="5C5C5C"/>
        </a:solidFill>
        <a:effectLst/>
        <a:uFillTx/>
        <a:latin typeface="Iowan Old Style"/>
        <a:ea typeface="Iowan Old Style"/>
        <a:cs typeface="Iowan Old Style"/>
        <a:sym typeface="Iowan Old Style"/>
      </a:defRPr>
    </a:lvl3pPr>
    <a:lvl4pPr marL="0" marR="0" indent="1028700" algn="l" defTabSz="584200" rtl="0" fontAlgn="auto" latinLnBrk="0" hangingPunct="0">
      <a:lnSpc>
        <a:spcPct val="100000"/>
      </a:lnSpc>
      <a:spcBef>
        <a:spcPts val="1400"/>
      </a:spcBef>
      <a:spcAft>
        <a:spcPts val="0"/>
      </a:spcAft>
      <a:buClrTx/>
      <a:buSzTx/>
      <a:buFontTx/>
      <a:buNone/>
      <a:tabLst/>
      <a:defRPr kumimoji="0" sz="2800" b="0" i="1" u="none" strike="noStrike" cap="none" spc="28" normalizeH="0" baseline="0">
        <a:ln>
          <a:noFill/>
        </a:ln>
        <a:solidFill>
          <a:srgbClr val="5C5C5C"/>
        </a:solidFill>
        <a:effectLst/>
        <a:uFillTx/>
        <a:latin typeface="Iowan Old Style"/>
        <a:ea typeface="Iowan Old Style"/>
        <a:cs typeface="Iowan Old Style"/>
        <a:sym typeface="Iowan Old Style"/>
      </a:defRPr>
    </a:lvl4pPr>
    <a:lvl5pPr marL="0" marR="0" indent="1371600" algn="l" defTabSz="584200" rtl="0" fontAlgn="auto" latinLnBrk="0" hangingPunct="0">
      <a:lnSpc>
        <a:spcPct val="100000"/>
      </a:lnSpc>
      <a:spcBef>
        <a:spcPts val="1400"/>
      </a:spcBef>
      <a:spcAft>
        <a:spcPts val="0"/>
      </a:spcAft>
      <a:buClrTx/>
      <a:buSzTx/>
      <a:buFontTx/>
      <a:buNone/>
      <a:tabLst/>
      <a:defRPr kumimoji="0" sz="2800" b="0" i="1" u="none" strike="noStrike" cap="none" spc="28" normalizeH="0" baseline="0">
        <a:ln>
          <a:noFill/>
        </a:ln>
        <a:solidFill>
          <a:srgbClr val="5C5C5C"/>
        </a:solidFill>
        <a:effectLst/>
        <a:uFillTx/>
        <a:latin typeface="Iowan Old Style"/>
        <a:ea typeface="Iowan Old Style"/>
        <a:cs typeface="Iowan Old Style"/>
        <a:sym typeface="Iowan Old Style"/>
      </a:defRPr>
    </a:lvl5pPr>
    <a:lvl6pPr marL="0" marR="0" indent="1714500" algn="l" defTabSz="584200" rtl="0" fontAlgn="auto" latinLnBrk="0" hangingPunct="0">
      <a:lnSpc>
        <a:spcPct val="100000"/>
      </a:lnSpc>
      <a:spcBef>
        <a:spcPts val="1400"/>
      </a:spcBef>
      <a:spcAft>
        <a:spcPts val="0"/>
      </a:spcAft>
      <a:buClrTx/>
      <a:buSzTx/>
      <a:buFontTx/>
      <a:buNone/>
      <a:tabLst/>
      <a:defRPr kumimoji="0" sz="2800" b="0" i="1" u="none" strike="noStrike" cap="none" spc="28" normalizeH="0" baseline="0">
        <a:ln>
          <a:noFill/>
        </a:ln>
        <a:solidFill>
          <a:srgbClr val="5C5C5C"/>
        </a:solidFill>
        <a:effectLst/>
        <a:uFillTx/>
        <a:latin typeface="Iowan Old Style"/>
        <a:ea typeface="Iowan Old Style"/>
        <a:cs typeface="Iowan Old Style"/>
        <a:sym typeface="Iowan Old Style"/>
      </a:defRPr>
    </a:lvl6pPr>
    <a:lvl7pPr marL="0" marR="0" indent="2057400" algn="l" defTabSz="584200" rtl="0" fontAlgn="auto" latinLnBrk="0" hangingPunct="0">
      <a:lnSpc>
        <a:spcPct val="100000"/>
      </a:lnSpc>
      <a:spcBef>
        <a:spcPts val="1400"/>
      </a:spcBef>
      <a:spcAft>
        <a:spcPts val="0"/>
      </a:spcAft>
      <a:buClrTx/>
      <a:buSzTx/>
      <a:buFontTx/>
      <a:buNone/>
      <a:tabLst/>
      <a:defRPr kumimoji="0" sz="2800" b="0" i="1" u="none" strike="noStrike" cap="none" spc="28" normalizeH="0" baseline="0">
        <a:ln>
          <a:noFill/>
        </a:ln>
        <a:solidFill>
          <a:srgbClr val="5C5C5C"/>
        </a:solidFill>
        <a:effectLst/>
        <a:uFillTx/>
        <a:latin typeface="Iowan Old Style"/>
        <a:ea typeface="Iowan Old Style"/>
        <a:cs typeface="Iowan Old Style"/>
        <a:sym typeface="Iowan Old Style"/>
      </a:defRPr>
    </a:lvl7pPr>
    <a:lvl8pPr marL="0" marR="0" indent="2400300" algn="l" defTabSz="584200" rtl="0" fontAlgn="auto" latinLnBrk="0" hangingPunct="0">
      <a:lnSpc>
        <a:spcPct val="100000"/>
      </a:lnSpc>
      <a:spcBef>
        <a:spcPts val="1400"/>
      </a:spcBef>
      <a:spcAft>
        <a:spcPts val="0"/>
      </a:spcAft>
      <a:buClrTx/>
      <a:buSzTx/>
      <a:buFontTx/>
      <a:buNone/>
      <a:tabLst/>
      <a:defRPr kumimoji="0" sz="2800" b="0" i="1" u="none" strike="noStrike" cap="none" spc="28" normalizeH="0" baseline="0">
        <a:ln>
          <a:noFill/>
        </a:ln>
        <a:solidFill>
          <a:srgbClr val="5C5C5C"/>
        </a:solidFill>
        <a:effectLst/>
        <a:uFillTx/>
        <a:latin typeface="Iowan Old Style"/>
        <a:ea typeface="Iowan Old Style"/>
        <a:cs typeface="Iowan Old Style"/>
        <a:sym typeface="Iowan Old Style"/>
      </a:defRPr>
    </a:lvl8pPr>
    <a:lvl9pPr marL="0" marR="0" indent="2743200" algn="l" defTabSz="584200" rtl="0" fontAlgn="auto" latinLnBrk="0" hangingPunct="0">
      <a:lnSpc>
        <a:spcPct val="100000"/>
      </a:lnSpc>
      <a:spcBef>
        <a:spcPts val="1400"/>
      </a:spcBef>
      <a:spcAft>
        <a:spcPts val="0"/>
      </a:spcAft>
      <a:buClrTx/>
      <a:buSzTx/>
      <a:buFontTx/>
      <a:buNone/>
      <a:tabLst/>
      <a:defRPr kumimoji="0" sz="2800" b="0" i="1" u="none" strike="noStrike" cap="none" spc="28" normalizeH="0" baseline="0">
        <a:ln>
          <a:noFill/>
        </a:ln>
        <a:solidFill>
          <a:srgbClr val="5C5C5C"/>
        </a:solidFill>
        <a:effectLst/>
        <a:uFillTx/>
        <a:latin typeface="Iowan Old Style"/>
        <a:ea typeface="Iowan Old Style"/>
        <a:cs typeface="Iowan Old Style"/>
        <a:sym typeface="Iowan Old Style"/>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B0101"/>
    <a:srgbClr val="2D5D2F"/>
    <a:srgbClr val="A21616"/>
    <a:srgbClr val="A5951B"/>
    <a:srgbClr val="C3A587"/>
    <a:srgbClr val="E7215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Iowan Old Style"/>
          <a:ea typeface="Iowan Old Style"/>
          <a:cs typeface="Iowan Old Style"/>
        </a:font>
        <a:srgbClr val="5C5C5C"/>
      </a:tcTxStyle>
      <a:tcStyle>
        <a:tcBdr>
          <a:left>
            <a:ln w="12700" cap="flat">
              <a:noFill/>
              <a:miter lim="400000"/>
            </a:ln>
          </a:left>
          <a:right>
            <a:ln w="12700" cap="flat">
              <a:noFill/>
              <a:miter lim="400000"/>
            </a:ln>
          </a:right>
          <a:top>
            <a:ln w="12700" cap="flat">
              <a:solidFill>
                <a:srgbClr val="5C5C5C"/>
              </a:solidFill>
              <a:prstDash val="solid"/>
              <a:miter lim="400000"/>
            </a:ln>
          </a:top>
          <a:bottom>
            <a:ln w="12700" cap="flat">
              <a:solidFill>
                <a:srgbClr val="5C5C5C"/>
              </a:solidFill>
              <a:prstDash val="solid"/>
              <a:miter lim="400000"/>
            </a:ln>
          </a:bottom>
          <a:insideH>
            <a:ln w="12700" cap="flat">
              <a:solidFill>
                <a:srgbClr val="5C5C5C"/>
              </a:solidFill>
              <a:prstDash val="solid"/>
              <a:miter lim="400000"/>
            </a:ln>
          </a:insideH>
          <a:insideV>
            <a:ln w="12700" cap="flat">
              <a:noFill/>
              <a:miter lim="400000"/>
            </a:ln>
          </a:insideV>
        </a:tcBdr>
        <a:fill>
          <a:noFill/>
        </a:fill>
      </a:tcStyle>
    </a:wholeTbl>
    <a:band2H>
      <a:tcTxStyle/>
      <a:tcStyle>
        <a:tcBdr/>
        <a:fill>
          <a:solidFill>
            <a:srgbClr val="CBCBCB">
              <a:alpha val="25000"/>
            </a:srgbClr>
          </a:solidFill>
        </a:fill>
      </a:tcStyle>
    </a:band2H>
    <a:firstCol>
      <a:tcTxStyle b="off" i="off">
        <a:font>
          <a:latin typeface="DIN Alternate"/>
          <a:ea typeface="DIN Alternate"/>
          <a:cs typeface="DIN Alternate"/>
        </a:font>
        <a:srgbClr val="5C5C5C"/>
      </a:tcTxStyle>
      <a:tcStyle>
        <a:tcBdr>
          <a:left>
            <a:ln w="12700" cap="flat">
              <a:noFill/>
              <a:miter lim="400000"/>
            </a:ln>
          </a:left>
          <a:right>
            <a:ln w="12700" cap="flat">
              <a:noFill/>
              <a:miter lim="400000"/>
            </a:ln>
          </a:right>
          <a:top>
            <a:ln w="12700" cap="flat">
              <a:solidFill>
                <a:srgbClr val="5C5C5C"/>
              </a:solidFill>
              <a:prstDash val="solid"/>
              <a:miter lim="400000"/>
            </a:ln>
          </a:top>
          <a:bottom>
            <a:ln w="12700" cap="flat">
              <a:solidFill>
                <a:srgbClr val="5C5C5C"/>
              </a:solidFill>
              <a:prstDash val="solid"/>
              <a:miter lim="400000"/>
            </a:ln>
          </a:bottom>
          <a:insideH>
            <a:ln w="12700" cap="flat">
              <a:solidFill>
                <a:srgbClr val="5C5C5C"/>
              </a:solidFill>
              <a:prstDash val="solid"/>
              <a:miter lim="400000"/>
            </a:ln>
          </a:insideH>
          <a:insideV>
            <a:ln w="12700" cap="flat">
              <a:noFill/>
              <a:miter lim="400000"/>
            </a:ln>
          </a:insideV>
        </a:tcBdr>
        <a:fill>
          <a:solidFill>
            <a:srgbClr val="CBCBCB">
              <a:alpha val="36000"/>
            </a:srgbClr>
          </a:solidFill>
        </a:fill>
      </a:tcStyle>
    </a:firstCol>
    <a:lastRow>
      <a:tcTxStyle b="off" i="off">
        <a:font>
          <a:latin typeface="DIN Alternate"/>
          <a:ea typeface="DIN Alternate"/>
          <a:cs typeface="DIN Alternate"/>
        </a:font>
        <a:srgbClr val="5C5C5C"/>
      </a:tcTxStyle>
      <a:tcStyle>
        <a:tcBdr>
          <a:left>
            <a:ln w="12700" cap="flat">
              <a:noFill/>
              <a:miter lim="400000"/>
            </a:ln>
          </a:left>
          <a:right>
            <a:ln w="12700" cap="flat">
              <a:noFill/>
              <a:miter lim="400000"/>
            </a:ln>
          </a:right>
          <a:top>
            <a:ln w="12700" cap="flat">
              <a:solidFill>
                <a:srgbClr val="5C5C5C"/>
              </a:solidFill>
              <a:prstDash val="solid"/>
              <a:miter lim="400000"/>
            </a:ln>
          </a:top>
          <a:bottom>
            <a:ln w="12700" cap="flat">
              <a:noFill/>
              <a:miter lim="400000"/>
            </a:ln>
          </a:bottom>
          <a:insideH>
            <a:ln w="12700" cap="flat">
              <a:solidFill>
                <a:srgbClr val="5C5C5C"/>
              </a:solidFill>
              <a:prstDash val="solid"/>
              <a:miter lim="400000"/>
            </a:ln>
          </a:insideH>
          <a:insideV>
            <a:ln w="12700" cap="flat">
              <a:noFill/>
              <a:miter lim="400000"/>
            </a:ln>
          </a:insideV>
        </a:tcBdr>
        <a:fill>
          <a:noFill/>
        </a:fill>
      </a:tcStyle>
    </a:lastRow>
    <a:firstRow>
      <a:tcTxStyle b="off" i="off">
        <a:font>
          <a:latin typeface="DIN Alternate"/>
          <a:ea typeface="DIN Alternate"/>
          <a:cs typeface="DIN Alternate"/>
        </a:font>
        <a:srgbClr val="FFFFFF"/>
      </a:tcTxStyle>
      <a:tcStyle>
        <a:tcBdr>
          <a:left>
            <a:ln w="12700" cap="flat">
              <a:noFill/>
              <a:miter lim="400000"/>
            </a:ln>
          </a:left>
          <a:right>
            <a:ln w="12700" cap="flat">
              <a:noFill/>
              <a:miter lim="400000"/>
            </a:ln>
          </a:right>
          <a:top>
            <a:ln w="12700" cap="flat">
              <a:noFill/>
              <a:miter lim="400000"/>
            </a:ln>
          </a:top>
          <a:bottom>
            <a:ln w="0" cap="flat">
              <a:noFill/>
              <a:miter lim="400000"/>
            </a:ln>
          </a:bottom>
          <a:insideH>
            <a:ln w="12700" cap="flat">
              <a:solidFill>
                <a:srgbClr val="EBEBEB"/>
              </a:solidFill>
              <a:prstDash val="solid"/>
              <a:miter lim="400000"/>
            </a:ln>
          </a:insideH>
          <a:insideV>
            <a:ln w="12700" cap="flat">
              <a:noFill/>
              <a:miter lim="400000"/>
            </a:ln>
          </a:insideV>
        </a:tcBdr>
        <a:fill>
          <a:solidFill>
            <a:schemeClr val="accent1">
              <a:hueOff val="-522454"/>
              <a:satOff val="1153"/>
              <a:lumOff val="13444"/>
            </a:schemeClr>
          </a:solidFill>
        </a:fill>
      </a:tcStyle>
    </a:firstRow>
  </a:tblStyle>
  <a:tblStyle styleId="{C7B018BB-80A7-4F77-B60F-C8B233D01FF8}" styleName="">
    <a:tblBg/>
    <a:wholeTbl>
      <a:tcTxStyle b="off" i="off">
        <a:font>
          <a:latin typeface="Iowan Old Style"/>
          <a:ea typeface="Iowan Old Style"/>
          <a:cs typeface="Iowan Old Style"/>
        </a:font>
        <a:schemeClr val="accent2">
          <a:satOff val="-3676"/>
          <a:lumOff val="-12171"/>
        </a:schemeClr>
      </a:tcTxStyle>
      <a:tcStyle>
        <a:tcBdr>
          <a:left>
            <a:ln w="12700" cap="flat">
              <a:solidFill>
                <a:srgbClr val="808251"/>
              </a:solidFill>
              <a:prstDash val="solid"/>
              <a:miter lim="400000"/>
            </a:ln>
          </a:left>
          <a:right>
            <a:ln w="12700" cap="flat">
              <a:solidFill>
                <a:srgbClr val="808251"/>
              </a:solidFill>
              <a:prstDash val="solid"/>
              <a:miter lim="400000"/>
            </a:ln>
          </a:right>
          <a:top>
            <a:ln w="12700" cap="flat">
              <a:solidFill>
                <a:srgbClr val="808251"/>
              </a:solidFill>
              <a:prstDash val="solid"/>
              <a:miter lim="400000"/>
            </a:ln>
          </a:top>
          <a:bottom>
            <a:ln w="12700" cap="flat">
              <a:solidFill>
                <a:srgbClr val="808251"/>
              </a:solidFill>
              <a:prstDash val="solid"/>
              <a:miter lim="400000"/>
            </a:ln>
          </a:bottom>
          <a:insideH>
            <a:ln w="12700" cap="flat">
              <a:solidFill>
                <a:srgbClr val="808251"/>
              </a:solidFill>
              <a:prstDash val="solid"/>
              <a:miter lim="400000"/>
            </a:ln>
          </a:insideH>
          <a:insideV>
            <a:ln w="12700" cap="flat">
              <a:solidFill>
                <a:srgbClr val="808251"/>
              </a:solidFill>
              <a:prstDash val="solid"/>
              <a:miter lim="400000"/>
            </a:ln>
          </a:insideV>
        </a:tcBdr>
        <a:fill>
          <a:noFill/>
        </a:fill>
      </a:tcStyle>
    </a:wholeTbl>
    <a:band2H>
      <a:tcTxStyle/>
      <a:tcStyle>
        <a:tcBdr/>
        <a:fill>
          <a:solidFill>
            <a:srgbClr val="A8A861">
              <a:alpha val="27000"/>
            </a:srgbClr>
          </a:solidFill>
        </a:fill>
      </a:tcStyle>
    </a:band2H>
    <a:firstCol>
      <a:tcTxStyle b="off" i="off">
        <a:font>
          <a:latin typeface="DIN Alternate"/>
          <a:ea typeface="DIN Alternate"/>
          <a:cs typeface="DIN Alternate"/>
        </a:font>
        <a:srgbClr val="FFFFFF"/>
      </a:tcTxStyle>
      <a:tcStyle>
        <a:tcBdr>
          <a:left>
            <a:ln w="12700" cap="flat">
              <a:solidFill>
                <a:srgbClr val="808251"/>
              </a:solidFill>
              <a:prstDash val="solid"/>
              <a:miter lim="400000"/>
            </a:ln>
          </a:left>
          <a:right>
            <a:ln w="12700" cap="flat">
              <a:solidFill>
                <a:srgbClr val="808251"/>
              </a:solidFill>
              <a:prstDash val="solid"/>
              <a:miter lim="400000"/>
            </a:ln>
          </a:right>
          <a:top>
            <a:ln w="12700" cap="flat">
              <a:solidFill>
                <a:srgbClr val="808251"/>
              </a:solidFill>
              <a:prstDash val="solid"/>
              <a:miter lim="400000"/>
            </a:ln>
          </a:top>
          <a:bottom>
            <a:ln w="12700" cap="flat">
              <a:solidFill>
                <a:srgbClr val="808251"/>
              </a:solidFill>
              <a:prstDash val="solid"/>
              <a:miter lim="400000"/>
            </a:ln>
          </a:bottom>
          <a:insideH>
            <a:ln w="12700" cap="flat">
              <a:solidFill>
                <a:srgbClr val="808251"/>
              </a:solidFill>
              <a:prstDash val="solid"/>
              <a:miter lim="400000"/>
            </a:ln>
          </a:insideH>
          <a:insideV>
            <a:ln w="12700" cap="flat">
              <a:solidFill>
                <a:srgbClr val="808251"/>
              </a:solidFill>
              <a:prstDash val="solid"/>
              <a:miter lim="400000"/>
            </a:ln>
          </a:insideV>
        </a:tcBdr>
        <a:fill>
          <a:solidFill>
            <a:srgbClr val="8F9541">
              <a:alpha val="75000"/>
            </a:srgbClr>
          </a:solidFill>
        </a:fill>
      </a:tcStyle>
    </a:firstCol>
    <a:lastRow>
      <a:tcTxStyle b="off" i="off">
        <a:font>
          <a:latin typeface="DIN Alternate"/>
          <a:ea typeface="DIN Alternate"/>
          <a:cs typeface="DIN Alternate"/>
        </a:font>
        <a:schemeClr val="accent2">
          <a:satOff val="-3676"/>
          <a:lumOff val="-12171"/>
        </a:schemeClr>
      </a:tcTxStyle>
      <a:tcStyle>
        <a:tcBdr>
          <a:left>
            <a:ln w="12700" cap="flat">
              <a:solidFill>
                <a:srgbClr val="808251"/>
              </a:solidFill>
              <a:prstDash val="solid"/>
              <a:miter lim="400000"/>
            </a:ln>
          </a:left>
          <a:right>
            <a:ln w="12700" cap="flat">
              <a:solidFill>
                <a:srgbClr val="808251"/>
              </a:solidFill>
              <a:prstDash val="solid"/>
              <a:miter lim="400000"/>
            </a:ln>
          </a:right>
          <a:top>
            <a:ln w="50800" cap="flat">
              <a:solidFill>
                <a:srgbClr val="808251"/>
              </a:solidFill>
              <a:prstDash val="solid"/>
              <a:miter lim="400000"/>
            </a:ln>
          </a:top>
          <a:bottom>
            <a:ln w="12700" cap="flat">
              <a:solidFill>
                <a:srgbClr val="808251"/>
              </a:solidFill>
              <a:prstDash val="solid"/>
              <a:miter lim="400000"/>
            </a:ln>
          </a:bottom>
          <a:insideH>
            <a:ln w="12700" cap="flat">
              <a:solidFill>
                <a:srgbClr val="808251"/>
              </a:solidFill>
              <a:prstDash val="solid"/>
              <a:miter lim="400000"/>
            </a:ln>
          </a:insideH>
          <a:insideV>
            <a:ln w="12700" cap="flat">
              <a:solidFill>
                <a:srgbClr val="808251"/>
              </a:solidFill>
              <a:prstDash val="solid"/>
              <a:miter lim="400000"/>
            </a:ln>
          </a:insideV>
        </a:tcBdr>
        <a:fill>
          <a:noFill/>
        </a:fill>
      </a:tcStyle>
    </a:lastRow>
    <a:firstRow>
      <a:tcTxStyle b="off" i="off">
        <a:font>
          <a:latin typeface="DIN Alternate"/>
          <a:ea typeface="DIN Alternate"/>
          <a:cs typeface="DIN Alternate"/>
        </a:font>
        <a:srgbClr val="FFFFFF"/>
      </a:tcTxStyle>
      <a:tcStyle>
        <a:tcBdr>
          <a:left>
            <a:ln w="12700" cap="flat">
              <a:solidFill>
                <a:srgbClr val="808251"/>
              </a:solidFill>
              <a:prstDash val="solid"/>
              <a:miter lim="400000"/>
            </a:ln>
          </a:left>
          <a:right>
            <a:ln w="12700" cap="flat">
              <a:solidFill>
                <a:srgbClr val="808251"/>
              </a:solidFill>
              <a:prstDash val="solid"/>
              <a:miter lim="400000"/>
            </a:ln>
          </a:right>
          <a:top>
            <a:ln w="12700" cap="flat">
              <a:solidFill>
                <a:srgbClr val="808251"/>
              </a:solidFill>
              <a:prstDash val="solid"/>
              <a:miter lim="400000"/>
            </a:ln>
          </a:top>
          <a:bottom>
            <a:ln w="12700" cap="flat">
              <a:solidFill>
                <a:srgbClr val="808251"/>
              </a:solidFill>
              <a:prstDash val="solid"/>
              <a:miter lim="400000"/>
            </a:ln>
          </a:bottom>
          <a:insideH>
            <a:ln w="12700" cap="flat">
              <a:solidFill>
                <a:srgbClr val="808251"/>
              </a:solidFill>
              <a:prstDash val="solid"/>
              <a:miter lim="400000"/>
            </a:ln>
          </a:insideH>
          <a:insideV>
            <a:ln w="12700" cap="flat">
              <a:solidFill>
                <a:srgbClr val="808251"/>
              </a:solidFill>
              <a:prstDash val="solid"/>
              <a:miter lim="400000"/>
            </a:ln>
          </a:insideV>
        </a:tcBdr>
        <a:fill>
          <a:solidFill>
            <a:srgbClr val="8F9541">
              <a:alpha val="75000"/>
            </a:srgbClr>
          </a:solidFill>
        </a:fill>
      </a:tcStyle>
    </a:firstRow>
  </a:tblStyle>
  <a:tblStyle styleId="{EEE7283C-3CF3-47DC-8721-378D4A62B228}" styleName="">
    <a:tblBg/>
    <a:wholeTbl>
      <a:tcTxStyle b="off" i="off">
        <a:font>
          <a:latin typeface="Iowan Old Style"/>
          <a:ea typeface="Iowan Old Style"/>
          <a:cs typeface="Iowan Old Style"/>
        </a:font>
        <a:srgbClr val="FFFFFF"/>
      </a:tcTxStyle>
      <a:tcStyle>
        <a:tcBdr>
          <a:left>
            <a:ln w="12700" cap="flat">
              <a:noFill/>
              <a:miter lim="400000"/>
            </a:ln>
          </a:left>
          <a:right>
            <a:ln w="12700" cap="flat">
              <a:noFill/>
              <a:miter lim="400000"/>
            </a:ln>
          </a:right>
          <a:top>
            <a:ln w="12700" cap="flat">
              <a:solidFill>
                <a:srgbClr val="FFFDEF"/>
              </a:solidFill>
              <a:prstDash val="solid"/>
              <a:miter lim="400000"/>
            </a:ln>
          </a:top>
          <a:bottom>
            <a:ln w="12700" cap="flat">
              <a:solidFill>
                <a:srgbClr val="FFFDEF"/>
              </a:solidFill>
              <a:prstDash val="solid"/>
              <a:miter lim="400000"/>
            </a:ln>
          </a:bottom>
          <a:insideH>
            <a:ln w="12700" cap="flat">
              <a:solidFill>
                <a:srgbClr val="FFFDEF"/>
              </a:solidFill>
              <a:prstDash val="solid"/>
              <a:miter lim="400000"/>
            </a:ln>
          </a:insideH>
          <a:insideV>
            <a:ln w="12700" cap="flat">
              <a:noFill/>
              <a:miter lim="400000"/>
            </a:ln>
          </a:insideV>
        </a:tcBdr>
        <a:fill>
          <a:noFill/>
        </a:fill>
      </a:tcStyle>
    </a:wholeTbl>
    <a:band2H>
      <a:tcTxStyle/>
      <a:tcStyle>
        <a:tcBdr/>
        <a:fill>
          <a:solidFill>
            <a:srgbClr val="A8A861">
              <a:alpha val="27000"/>
            </a:srgbClr>
          </a:solidFill>
        </a:fill>
      </a:tcStyle>
    </a:band2H>
    <a:firstCol>
      <a:tcTxStyle b="off" i="off">
        <a:font>
          <a:latin typeface="DIN Alternate"/>
          <a:ea typeface="DIN Alternate"/>
          <a:cs typeface="DIN Alternate"/>
        </a:font>
        <a:srgbClr val="FFFFFF"/>
      </a:tcTxStyle>
      <a:tcStyle>
        <a:tcBdr>
          <a:left>
            <a:ln w="12700" cap="flat">
              <a:solidFill>
                <a:srgbClr val="FFFDEF"/>
              </a:solidFill>
              <a:prstDash val="solid"/>
              <a:miter lim="400000"/>
            </a:ln>
          </a:left>
          <a:right>
            <a:ln w="12700" cap="flat">
              <a:solidFill>
                <a:srgbClr val="FFFDEF"/>
              </a:solidFill>
              <a:prstDash val="solid"/>
              <a:miter lim="400000"/>
            </a:ln>
          </a:right>
          <a:top>
            <a:ln w="12700" cap="flat">
              <a:solidFill>
                <a:srgbClr val="FFFDEF"/>
              </a:solidFill>
              <a:prstDash val="solid"/>
              <a:miter lim="400000"/>
            </a:ln>
          </a:top>
          <a:bottom>
            <a:ln w="12700" cap="flat">
              <a:solidFill>
                <a:srgbClr val="FFFDEF"/>
              </a:solidFill>
              <a:prstDash val="solid"/>
              <a:miter lim="400000"/>
            </a:ln>
          </a:bottom>
          <a:insideH>
            <a:ln w="12700" cap="flat">
              <a:solidFill>
                <a:srgbClr val="FFFDEF"/>
              </a:solidFill>
              <a:prstDash val="solid"/>
              <a:miter lim="400000"/>
            </a:ln>
          </a:insideH>
          <a:insideV>
            <a:ln w="12700" cap="flat">
              <a:noFill/>
              <a:miter lim="400000"/>
            </a:ln>
          </a:insideV>
        </a:tcBdr>
        <a:fill>
          <a:noFill/>
        </a:fill>
      </a:tcStyle>
    </a:firstCol>
    <a:lastRow>
      <a:tcTxStyle b="off" i="off">
        <a:font>
          <a:latin typeface="DIN Alternate"/>
          <a:ea typeface="DIN Alternate"/>
          <a:cs typeface="DIN Alternate"/>
        </a:font>
        <a:srgbClr val="FFFFFF"/>
      </a:tcTxStyle>
      <a:tcStyle>
        <a:tcBdr>
          <a:left>
            <a:ln w="12700" cap="flat">
              <a:noFill/>
              <a:miter lim="400000"/>
            </a:ln>
          </a:left>
          <a:right>
            <a:ln w="12700" cap="flat">
              <a:noFill/>
              <a:miter lim="400000"/>
            </a:ln>
          </a:right>
          <a:top>
            <a:ln w="12700" cap="flat">
              <a:solidFill>
                <a:srgbClr val="FFFDEF"/>
              </a:solidFill>
              <a:prstDash val="solid"/>
              <a:miter lim="400000"/>
            </a:ln>
          </a:top>
          <a:bottom>
            <a:ln w="12700" cap="flat">
              <a:solidFill>
                <a:srgbClr val="FFFDEF"/>
              </a:solidFill>
              <a:prstDash val="solid"/>
              <a:miter lim="400000"/>
            </a:ln>
          </a:bottom>
          <a:insideH>
            <a:ln w="12700" cap="flat">
              <a:solidFill>
                <a:srgbClr val="FFFDEF"/>
              </a:solidFill>
              <a:prstDash val="solid"/>
              <a:miter lim="400000"/>
            </a:ln>
          </a:insideH>
          <a:insideV>
            <a:ln w="12700" cap="flat">
              <a:noFill/>
              <a:miter lim="400000"/>
            </a:ln>
          </a:insideV>
        </a:tcBdr>
        <a:fill>
          <a:noFill/>
        </a:fill>
      </a:tcStyle>
    </a:lastRow>
    <a:firstRow>
      <a:tcTxStyle b="off" i="off">
        <a:font>
          <a:latin typeface="DIN Alternate"/>
          <a:ea typeface="DIN Alternate"/>
          <a:cs typeface="DIN Alternate"/>
        </a:font>
        <a:srgbClr val="FFFFFF"/>
      </a:tcTxStyle>
      <a:tcStyle>
        <a:tcBdr>
          <a:left>
            <a:ln w="12700" cap="flat">
              <a:noFill/>
              <a:miter lim="400000"/>
            </a:ln>
          </a:left>
          <a:right>
            <a:ln w="12700" cap="flat">
              <a:noFill/>
              <a:miter lim="400000"/>
            </a:ln>
          </a:right>
          <a:top>
            <a:ln w="12700" cap="flat">
              <a:solidFill>
                <a:srgbClr val="FFFDEF"/>
              </a:solidFill>
              <a:prstDash val="solid"/>
              <a:miter lim="400000"/>
            </a:ln>
          </a:top>
          <a:bottom>
            <a:ln w="12700" cap="flat">
              <a:solidFill>
                <a:srgbClr val="FFFDEF"/>
              </a:solidFill>
              <a:prstDash val="solid"/>
              <a:miter lim="400000"/>
            </a:ln>
          </a:bottom>
          <a:insideH>
            <a:ln w="12700" cap="flat">
              <a:solidFill>
                <a:srgbClr val="FFFDEF"/>
              </a:solidFill>
              <a:prstDash val="solid"/>
              <a:miter lim="400000"/>
            </a:ln>
          </a:insideH>
          <a:insideV>
            <a:ln w="12700" cap="flat">
              <a:noFill/>
              <a:miter lim="400000"/>
            </a:ln>
          </a:insideV>
        </a:tcBdr>
        <a:fill>
          <a:noFill/>
        </a:fill>
      </a:tcStyle>
    </a:firstRow>
  </a:tblStyle>
  <a:tblStyle styleId="{CF821DB8-F4EB-4A41-A1BA-3FCAFE7338EE}" styleName="">
    <a:tblBg/>
    <a:wholeTbl>
      <a:tcTxStyle b="off" i="off">
        <a:font>
          <a:latin typeface="Iowan Old Style"/>
          <a:ea typeface="Iowan Old Style"/>
          <a:cs typeface="Iowan Old Style"/>
        </a:font>
        <a:srgbClr val="5C5C5C"/>
      </a:tcTxStyle>
      <a:tcStyle>
        <a:tcBdr>
          <a:left>
            <a:ln w="12700" cap="flat">
              <a:noFill/>
              <a:miter lim="400000"/>
            </a:ln>
          </a:left>
          <a:right>
            <a:ln w="12700" cap="flat">
              <a:noFill/>
              <a:miter lim="400000"/>
            </a:ln>
          </a:right>
          <a:top>
            <a:ln w="25400" cap="flat">
              <a:solidFill>
                <a:schemeClr val="accent3">
                  <a:hueOff val="-256224"/>
                  <a:satOff val="-13732"/>
                  <a:lumOff val="-19712"/>
                  <a:alpha val="61000"/>
                </a:schemeClr>
              </a:solidFill>
              <a:prstDash val="solid"/>
              <a:miter lim="400000"/>
            </a:ln>
          </a:top>
          <a:bottom>
            <a:ln w="25400" cap="flat">
              <a:solidFill>
                <a:schemeClr val="accent3">
                  <a:hueOff val="-256224"/>
                  <a:satOff val="-13732"/>
                  <a:lumOff val="-19712"/>
                  <a:alpha val="61000"/>
                </a:schemeClr>
              </a:solidFill>
              <a:prstDash val="solid"/>
              <a:miter lim="400000"/>
            </a:ln>
          </a:bottom>
          <a:insideH>
            <a:ln w="25400" cap="flat">
              <a:solidFill>
                <a:schemeClr val="accent3">
                  <a:hueOff val="-256224"/>
                  <a:satOff val="-13732"/>
                  <a:lumOff val="-19712"/>
                  <a:alpha val="61000"/>
                </a:schemeClr>
              </a:solidFill>
              <a:prstDash val="solid"/>
              <a:miter lim="400000"/>
            </a:ln>
          </a:insideH>
          <a:insideV>
            <a:ln w="12700" cap="flat">
              <a:noFill/>
              <a:miter lim="400000"/>
            </a:ln>
          </a:insideV>
        </a:tcBdr>
        <a:fill>
          <a:noFill/>
        </a:fill>
      </a:tcStyle>
    </a:wholeTbl>
    <a:band2H>
      <a:tcTxStyle/>
      <a:tcStyle>
        <a:tcBdr/>
        <a:fill>
          <a:solidFill>
            <a:srgbClr val="CBCBCB">
              <a:alpha val="36000"/>
            </a:srgbClr>
          </a:solidFill>
        </a:fill>
      </a:tcStyle>
    </a:band2H>
    <a:firstCol>
      <a:tcTxStyle b="off" i="off">
        <a:font>
          <a:latin typeface="DIN Alternate"/>
          <a:ea typeface="DIN Alternate"/>
          <a:cs typeface="DIN Alternate"/>
        </a:font>
        <a:srgbClr val="5C5C5C"/>
      </a:tcTxStyle>
      <a:tcStyle>
        <a:tcBdr>
          <a:left>
            <a:ln w="12700" cap="flat">
              <a:noFill/>
              <a:miter lim="400000"/>
            </a:ln>
          </a:left>
          <a:right>
            <a:ln w="25400" cap="flat">
              <a:solidFill>
                <a:schemeClr val="accent3">
                  <a:hueOff val="-256224"/>
                  <a:satOff val="-13732"/>
                  <a:lumOff val="-19712"/>
                  <a:alpha val="61000"/>
                </a:schemeClr>
              </a:solidFill>
              <a:prstDash val="solid"/>
              <a:miter lim="400000"/>
            </a:ln>
          </a:right>
          <a:top>
            <a:ln w="25400" cap="flat">
              <a:solidFill>
                <a:schemeClr val="accent3">
                  <a:hueOff val="-256224"/>
                  <a:satOff val="-13732"/>
                  <a:lumOff val="-19712"/>
                  <a:alpha val="61000"/>
                </a:schemeClr>
              </a:solidFill>
              <a:prstDash val="solid"/>
              <a:miter lim="400000"/>
            </a:ln>
          </a:top>
          <a:bottom>
            <a:ln w="25400" cap="flat">
              <a:solidFill>
                <a:schemeClr val="accent3">
                  <a:hueOff val="-256224"/>
                  <a:satOff val="-13732"/>
                  <a:lumOff val="-19712"/>
                  <a:alpha val="61000"/>
                </a:schemeClr>
              </a:solidFill>
              <a:prstDash val="solid"/>
              <a:miter lim="400000"/>
            </a:ln>
          </a:bottom>
          <a:insideH>
            <a:ln w="25400" cap="flat">
              <a:solidFill>
                <a:schemeClr val="accent3">
                  <a:hueOff val="-256224"/>
                  <a:satOff val="-13732"/>
                  <a:lumOff val="-19712"/>
                  <a:alpha val="61000"/>
                </a:schemeClr>
              </a:solidFill>
              <a:prstDash val="solid"/>
              <a:miter lim="400000"/>
            </a:ln>
          </a:insideH>
          <a:insideV>
            <a:ln w="12700" cap="flat">
              <a:noFill/>
              <a:miter lim="400000"/>
            </a:ln>
          </a:insideV>
        </a:tcBdr>
        <a:fill>
          <a:noFill/>
        </a:fill>
      </a:tcStyle>
    </a:firstCol>
    <a:lastRow>
      <a:tcTxStyle b="off" i="off">
        <a:font>
          <a:latin typeface="DIN Alternate"/>
          <a:ea typeface="DIN Alternate"/>
          <a:cs typeface="DIN Alternate"/>
        </a:font>
        <a:srgbClr val="FFFFFF"/>
      </a:tcTxStyle>
      <a:tcStyle>
        <a:tcBdr>
          <a:left>
            <a:ln w="12700" cap="flat">
              <a:noFill/>
              <a:miter lim="400000"/>
            </a:ln>
          </a:left>
          <a:right>
            <a:ln w="12700" cap="flat">
              <a:noFill/>
              <a:miter lim="400000"/>
            </a:ln>
          </a:right>
          <a:top>
            <a:ln w="25400" cap="flat">
              <a:solidFill>
                <a:schemeClr val="accent3">
                  <a:hueOff val="-256224"/>
                  <a:satOff val="-13732"/>
                  <a:lumOff val="-19712"/>
                  <a:alpha val="61000"/>
                </a:schemeClr>
              </a:solidFill>
              <a:prstDash val="solid"/>
              <a:miter lim="400000"/>
            </a:ln>
          </a:top>
          <a:bottom>
            <a:ln w="12700" cap="flat">
              <a:noFill/>
              <a:miter lim="400000"/>
            </a:ln>
          </a:bottom>
          <a:insideH>
            <a:ln w="25400" cap="flat">
              <a:solidFill>
                <a:schemeClr val="accent3">
                  <a:hueOff val="-256224"/>
                  <a:satOff val="-13732"/>
                  <a:lumOff val="-19712"/>
                  <a:alpha val="61000"/>
                </a:schemeClr>
              </a:solidFill>
              <a:prstDash val="solid"/>
              <a:miter lim="400000"/>
            </a:ln>
          </a:insideH>
          <a:insideV>
            <a:ln w="12700" cap="flat">
              <a:noFill/>
              <a:miter lim="400000"/>
            </a:ln>
          </a:insideV>
        </a:tcBdr>
        <a:fill>
          <a:noFill/>
        </a:fill>
      </a:tcStyle>
    </a:lastRow>
    <a:firstRow>
      <a:tcTxStyle b="off" i="off">
        <a:font>
          <a:latin typeface="DIN Alternate"/>
          <a:ea typeface="DIN Alternate"/>
          <a:cs typeface="DIN Alternate"/>
        </a:font>
        <a:srgbClr val="FFFFFF"/>
      </a:tcTxStyle>
      <a:tcStyle>
        <a:tcBdr>
          <a:left>
            <a:ln w="12700" cap="flat">
              <a:noFill/>
              <a:miter lim="400000"/>
            </a:ln>
          </a:left>
          <a:right>
            <a:ln w="12700" cap="flat">
              <a:noFill/>
              <a:miter lim="400000"/>
            </a:ln>
          </a:right>
          <a:top>
            <a:ln w="12700" cap="flat">
              <a:noFill/>
              <a:miter lim="400000"/>
            </a:ln>
          </a:top>
          <a:bottom>
            <a:ln w="25400" cap="flat">
              <a:solidFill>
                <a:schemeClr val="accent3">
                  <a:hueOff val="-256224"/>
                  <a:satOff val="-13732"/>
                  <a:lumOff val="-19712"/>
                  <a:alpha val="61000"/>
                </a:schemeClr>
              </a:solidFill>
              <a:prstDash val="solid"/>
              <a:miter lim="400000"/>
            </a:ln>
          </a:bottom>
          <a:insideH>
            <a:ln w="25400" cap="flat">
              <a:solidFill>
                <a:schemeClr val="accent3">
                  <a:hueOff val="-256224"/>
                  <a:satOff val="-13732"/>
                  <a:lumOff val="-19712"/>
                  <a:alpha val="61000"/>
                </a:schemeClr>
              </a:solidFill>
              <a:prstDash val="solid"/>
              <a:miter lim="400000"/>
            </a:ln>
          </a:insideH>
          <a:insideV>
            <a:ln w="12700" cap="flat">
              <a:noFill/>
              <a:miter lim="400000"/>
            </a:ln>
          </a:insideV>
        </a:tcBdr>
        <a:fill>
          <a:noFill/>
        </a:fill>
      </a:tcStyle>
    </a:firstRow>
  </a:tblStyle>
  <a:tblStyle styleId="{33BA23B1-9221-436E-865A-0063620EA4FD}" styleName="">
    <a:tblBg/>
    <a:wholeTbl>
      <a:tcTxStyle b="off" i="off">
        <a:font>
          <a:latin typeface="Iowan Old Style"/>
          <a:ea typeface="Iowan Old Style"/>
          <a:cs typeface="Iowan Old Style"/>
        </a:font>
        <a:srgbClr val="5C5C5C"/>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CBCBCB">
              <a:alpha val="25000"/>
            </a:srgbClr>
          </a:solidFill>
        </a:fill>
      </a:tcStyle>
    </a:wholeTbl>
    <a:band2H>
      <a:tcTxStyle/>
      <a:tcStyle>
        <a:tcBdr/>
        <a:fill>
          <a:solidFill>
            <a:srgbClr val="AEAEAE">
              <a:alpha val="25000"/>
            </a:srgbClr>
          </a:solidFill>
        </a:fill>
      </a:tcStyle>
    </a:band2H>
    <a:firstCol>
      <a:tcTxStyle b="off" i="off">
        <a:font>
          <a:latin typeface="DIN Alternate"/>
          <a:ea typeface="DIN Alternate"/>
          <a:cs typeface="DIN Alternate"/>
        </a:font>
        <a:srgbClr val="5C5C5C"/>
      </a:tcTxStyle>
      <a:tcStyle>
        <a:tcBdr>
          <a:left>
            <a:ln w="12700" cap="flat">
              <a:noFill/>
              <a:miter lim="400000"/>
            </a:ln>
          </a:left>
          <a:right>
            <a:ln w="12700" cap="flat">
              <a:solidFill>
                <a:srgbClr val="797B80"/>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CBCBCB">
              <a:alpha val="25000"/>
            </a:srgbClr>
          </a:solidFill>
        </a:fill>
      </a:tcStyle>
    </a:firstCol>
    <a:lastRow>
      <a:tcTxStyle b="off" i="off">
        <a:font>
          <a:latin typeface="DIN Alternate"/>
          <a:ea typeface="DIN Alternate"/>
          <a:cs typeface="DIN Alternat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51504B">
              <a:alpha val="80000"/>
            </a:srgbClr>
          </a:solidFill>
        </a:fill>
      </a:tcStyle>
    </a:lastRow>
    <a:firstRow>
      <a:tcTxStyle b="off" i="off">
        <a:font>
          <a:latin typeface="DIN Alternate"/>
          <a:ea typeface="DIN Alternate"/>
          <a:cs typeface="DIN Alternat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51504B">
              <a:alpha val="80000"/>
            </a:srgbClr>
          </a:solidFill>
        </a:fill>
      </a:tcStyle>
    </a:firstRow>
  </a:tblStyle>
  <a:tblStyle styleId="{2708684C-4D16-4618-839F-0558EEFCDFE6}" styleName="">
    <a:tblBg/>
    <a:wholeTbl>
      <a:tcTxStyle b="off" i="off">
        <a:font>
          <a:latin typeface="Iowan Old Style"/>
          <a:ea typeface="Iowan Old Style"/>
          <a:cs typeface="Iowan Old Style"/>
        </a:font>
        <a:srgbClr val="5C5C5C"/>
      </a:tcTxStyle>
      <a:tcStyle>
        <a:tcBdr>
          <a:left>
            <a:ln w="12700" cap="flat">
              <a:noFill/>
              <a:miter lim="400000"/>
            </a:ln>
          </a:left>
          <a:right>
            <a:ln w="12700" cap="flat">
              <a:noFill/>
              <a:miter lim="400000"/>
            </a:ln>
          </a:right>
          <a:top>
            <a:ln w="12700" cap="flat">
              <a:solidFill>
                <a:srgbClr val="5C5C5C"/>
              </a:solidFill>
              <a:custDash>
                <a:ds d="200000" sp="200000"/>
              </a:custDash>
              <a:miter lim="400000"/>
            </a:ln>
          </a:top>
          <a:bottom>
            <a:ln w="12700" cap="flat">
              <a:solidFill>
                <a:srgbClr val="5C5C5C"/>
              </a:solidFill>
              <a:custDash>
                <a:ds d="200000" sp="200000"/>
              </a:custDash>
              <a:miter lim="400000"/>
            </a:ln>
          </a:bottom>
          <a:insideH>
            <a:ln w="12700" cap="flat">
              <a:solidFill>
                <a:srgbClr val="5C5C5C"/>
              </a:solidFill>
              <a:custDash>
                <a:ds d="200000" sp="200000"/>
              </a:custDash>
              <a:miter lim="400000"/>
            </a:ln>
          </a:insideH>
          <a:insideV>
            <a:ln w="12700" cap="flat">
              <a:noFill/>
              <a:miter lim="400000"/>
            </a:ln>
          </a:insideV>
        </a:tcBdr>
        <a:fill>
          <a:noFill/>
        </a:fill>
      </a:tcStyle>
    </a:wholeTbl>
    <a:band2H>
      <a:tcTxStyle/>
      <a:tcStyle>
        <a:tcBdr/>
        <a:fill>
          <a:solidFill>
            <a:srgbClr val="EDEEEE"/>
          </a:solidFill>
        </a:fill>
      </a:tcStyle>
    </a:band2H>
    <a:firstCol>
      <a:tcTxStyle b="off" i="off">
        <a:font>
          <a:latin typeface="DIN Alternate"/>
          <a:ea typeface="DIN Alternate"/>
          <a:cs typeface="DIN Alternate"/>
        </a:font>
        <a:srgbClr val="5C5C5C"/>
      </a:tcTxStyle>
      <a:tcStyle>
        <a:tcBdr>
          <a:left>
            <a:ln w="12700" cap="flat">
              <a:noFill/>
              <a:miter lim="400000"/>
            </a:ln>
          </a:left>
          <a:right>
            <a:ln w="12700" cap="flat">
              <a:solidFill>
                <a:srgbClr val="5C5C5C"/>
              </a:solidFill>
              <a:prstDash val="solid"/>
              <a:miter lim="400000"/>
            </a:ln>
          </a:right>
          <a:top>
            <a:ln w="12700" cap="flat">
              <a:solidFill>
                <a:srgbClr val="5C5C5C"/>
              </a:solidFill>
              <a:custDash>
                <a:ds d="200000" sp="200000"/>
              </a:custDash>
              <a:miter lim="400000"/>
            </a:ln>
          </a:top>
          <a:bottom>
            <a:ln w="12700" cap="flat">
              <a:solidFill>
                <a:srgbClr val="5C5C5C"/>
              </a:solidFill>
              <a:custDash>
                <a:ds d="200000" sp="200000"/>
              </a:custDash>
              <a:miter lim="400000"/>
            </a:ln>
          </a:bottom>
          <a:insideH>
            <a:ln w="12700" cap="flat">
              <a:solidFill>
                <a:srgbClr val="5C5C5C"/>
              </a:solidFill>
              <a:custDash>
                <a:ds d="200000" sp="200000"/>
              </a:custDash>
              <a:miter lim="400000"/>
            </a:ln>
          </a:insideH>
          <a:insideV>
            <a:ln w="12700" cap="flat">
              <a:noFill/>
              <a:miter lim="400000"/>
            </a:ln>
          </a:insideV>
        </a:tcBdr>
        <a:fill>
          <a:noFill/>
        </a:fill>
      </a:tcStyle>
    </a:firstCol>
    <a:lastRow>
      <a:tcTxStyle b="off" i="off">
        <a:font>
          <a:latin typeface="DIN Alternate"/>
          <a:ea typeface="DIN Alternate"/>
          <a:cs typeface="DIN Alternate"/>
        </a:font>
        <a:srgbClr val="5C5C5C"/>
      </a:tcTxStyle>
      <a:tcStyle>
        <a:tcBdr>
          <a:left>
            <a:ln w="12700" cap="flat">
              <a:noFill/>
              <a:miter lim="400000"/>
            </a:ln>
          </a:left>
          <a:right>
            <a:ln w="12700" cap="flat">
              <a:noFill/>
              <a:miter lim="400000"/>
            </a:ln>
          </a:right>
          <a:top>
            <a:ln w="12700" cap="flat">
              <a:solidFill>
                <a:srgbClr val="5C5C5C"/>
              </a:solidFill>
              <a:prstDash val="solid"/>
              <a:miter lim="400000"/>
            </a:ln>
          </a:top>
          <a:bottom>
            <a:ln w="12700" cap="flat">
              <a:noFill/>
              <a:miter lim="400000"/>
            </a:ln>
          </a:bottom>
          <a:insideH>
            <a:ln w="12700" cap="flat">
              <a:solidFill>
                <a:srgbClr val="5C5C5C"/>
              </a:solidFill>
              <a:custDash>
                <a:ds d="200000" sp="200000"/>
              </a:custDash>
              <a:miter lim="400000"/>
            </a:ln>
          </a:insideH>
          <a:insideV>
            <a:ln w="12700" cap="flat">
              <a:noFill/>
              <a:miter lim="400000"/>
            </a:ln>
          </a:insideV>
        </a:tcBdr>
        <a:fill>
          <a:noFill/>
        </a:fill>
      </a:tcStyle>
    </a:lastRow>
    <a:firstRow>
      <a:tcTxStyle b="off" i="off">
        <a:font>
          <a:latin typeface="DIN Alternate"/>
          <a:ea typeface="DIN Alternate"/>
          <a:cs typeface="DIN Alternate"/>
        </a:font>
        <a:srgbClr val="5C5C5C"/>
      </a:tcTxStyle>
      <a:tcStyle>
        <a:tcBdr>
          <a:left>
            <a:ln w="12700" cap="flat">
              <a:noFill/>
              <a:miter lim="400000"/>
            </a:ln>
          </a:left>
          <a:right>
            <a:ln w="12700" cap="flat">
              <a:noFill/>
              <a:miter lim="400000"/>
            </a:ln>
          </a:right>
          <a:top>
            <a:ln w="12700" cap="flat">
              <a:noFill/>
              <a:miter lim="400000"/>
            </a:ln>
          </a:top>
          <a:bottom>
            <a:ln w="12700" cap="flat">
              <a:solidFill>
                <a:srgbClr val="5C5C5C"/>
              </a:solidFill>
              <a:prstDash val="solid"/>
              <a:miter lim="400000"/>
            </a:ln>
          </a:bottom>
          <a:insideH>
            <a:ln w="12700" cap="flat">
              <a:solidFill>
                <a:srgbClr val="5C5C5C"/>
              </a:solidFill>
              <a:custDash>
                <a:ds d="200000" sp="200000"/>
              </a:custDash>
              <a:miter lim="400000"/>
            </a:ln>
          </a:insideH>
          <a:insideV>
            <a:ln w="12700" cap="flat">
              <a:noFill/>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7" d="100"/>
          <a:sy n="77" d="100"/>
        </p:scale>
        <p:origin x="1680"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5" name="Shape 125"/>
          <p:cNvSpPr>
            <a:spLocks noGrp="1" noRot="1" noChangeAspect="1"/>
          </p:cNvSpPr>
          <p:nvPr>
            <p:ph type="sldImg"/>
          </p:nvPr>
        </p:nvSpPr>
        <p:spPr>
          <a:xfrm>
            <a:off x="1143000" y="685800"/>
            <a:ext cx="4572000" cy="3429000"/>
          </a:xfrm>
          <a:prstGeom prst="rect">
            <a:avLst/>
          </a:prstGeom>
        </p:spPr>
        <p:txBody>
          <a:bodyPr/>
          <a:lstStyle/>
          <a:p>
            <a:endParaRPr/>
          </a:p>
        </p:txBody>
      </p:sp>
      <p:sp>
        <p:nvSpPr>
          <p:cNvPr id="126" name="Shape 126"/>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Line"/>
          <p:cNvSpPr>
            <a:spLocks noGrp="1"/>
          </p:cNvSpPr>
          <p:nvPr>
            <p:ph type="body" sz="quarter" idx="13"/>
          </p:nvPr>
        </p:nvSpPr>
        <p:spPr>
          <a:xfrm>
            <a:off x="571500" y="5588000"/>
            <a:ext cx="11875780" cy="3"/>
          </a:xfrm>
          <a:prstGeom prst="line">
            <a:avLst/>
          </a:prstGeom>
          <a:ln w="38100" cap="rnd">
            <a:solidFill>
              <a:srgbClr val="747676"/>
            </a:solidFill>
            <a:custDash>
              <a:ds d="100000" sp="200000"/>
            </a:custDash>
            <a:round/>
          </a:ln>
        </p:spPr>
        <p:txBody>
          <a:bodyPr anchor="ctr">
            <a:noAutofit/>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12" name="Title Text"/>
          <p:cNvSpPr txBox="1">
            <a:spLocks noGrp="1"/>
          </p:cNvSpPr>
          <p:nvPr>
            <p:ph type="title"/>
          </p:nvPr>
        </p:nvSpPr>
        <p:spPr>
          <a:xfrm>
            <a:off x="571500" y="571500"/>
            <a:ext cx="11861800" cy="5181600"/>
          </a:xfrm>
          <a:prstGeom prst="rect">
            <a:avLst/>
          </a:prstGeom>
        </p:spPr>
        <p:txBody>
          <a:bodyPr anchor="b"/>
          <a:lstStyle>
            <a:lvl1pPr algn="ctr">
              <a:lnSpc>
                <a:spcPct val="80000"/>
              </a:lnSpc>
              <a:spcBef>
                <a:spcPts val="0"/>
              </a:spcBef>
              <a:defRPr sz="12100">
                <a:solidFill>
                  <a:srgbClr val="5C5C5C"/>
                </a:solidFill>
              </a:defRPr>
            </a:lvl1pPr>
          </a:lstStyle>
          <a:p>
            <a:r>
              <a:t>Title Text</a:t>
            </a:r>
          </a:p>
        </p:txBody>
      </p:sp>
      <p:sp>
        <p:nvSpPr>
          <p:cNvPr id="13" name="Body Level One…"/>
          <p:cNvSpPr txBox="1">
            <a:spLocks noGrp="1"/>
          </p:cNvSpPr>
          <p:nvPr>
            <p:ph type="body" sz="half" idx="1"/>
          </p:nvPr>
        </p:nvSpPr>
        <p:spPr>
          <a:xfrm>
            <a:off x="571500" y="5676900"/>
            <a:ext cx="11861800" cy="3263900"/>
          </a:xfrm>
          <a:prstGeom prst="rect">
            <a:avLst/>
          </a:prstGeom>
        </p:spPr>
        <p:txBody>
          <a:bodyPr/>
          <a:lstStyle>
            <a:lvl1pPr marL="0" indent="0" algn="ctr">
              <a:lnSpc>
                <a:spcPct val="70000"/>
              </a:lnSpc>
              <a:spcBef>
                <a:spcPts val="0"/>
              </a:spcBef>
              <a:buSzTx/>
              <a:buFontTx/>
              <a:buNone/>
              <a:defRPr sz="4800" i="1">
                <a:solidFill>
                  <a:srgbClr val="747676"/>
                </a:solidFill>
              </a:defRPr>
            </a:lvl1pPr>
            <a:lvl2pPr marL="0" indent="0" algn="ctr">
              <a:lnSpc>
                <a:spcPct val="70000"/>
              </a:lnSpc>
              <a:spcBef>
                <a:spcPts val="0"/>
              </a:spcBef>
              <a:buSzTx/>
              <a:buFontTx/>
              <a:buNone/>
              <a:defRPr sz="4800" i="1">
                <a:solidFill>
                  <a:srgbClr val="747676"/>
                </a:solidFill>
              </a:defRPr>
            </a:lvl2pPr>
            <a:lvl3pPr marL="0" indent="0" algn="ctr">
              <a:lnSpc>
                <a:spcPct val="70000"/>
              </a:lnSpc>
              <a:spcBef>
                <a:spcPts val="0"/>
              </a:spcBef>
              <a:buSzTx/>
              <a:buFontTx/>
              <a:buNone/>
              <a:defRPr sz="4800" i="1">
                <a:solidFill>
                  <a:srgbClr val="747676"/>
                </a:solidFill>
              </a:defRPr>
            </a:lvl3pPr>
            <a:lvl4pPr marL="0" indent="0" algn="ctr">
              <a:lnSpc>
                <a:spcPct val="70000"/>
              </a:lnSpc>
              <a:spcBef>
                <a:spcPts val="0"/>
              </a:spcBef>
              <a:buSzTx/>
              <a:buFontTx/>
              <a:buNone/>
              <a:defRPr sz="4800" i="1">
                <a:solidFill>
                  <a:srgbClr val="747676"/>
                </a:solidFill>
              </a:defRPr>
            </a:lvl4pPr>
            <a:lvl5pPr marL="0" indent="0" algn="ctr">
              <a:lnSpc>
                <a:spcPct val="70000"/>
              </a:lnSpc>
              <a:spcBef>
                <a:spcPts val="0"/>
              </a:spcBef>
              <a:buSzTx/>
              <a:buFontTx/>
              <a:buNone/>
              <a:defRPr sz="4800" i="1">
                <a:solidFill>
                  <a:srgbClr val="747676"/>
                </a:solidFill>
              </a:defRPr>
            </a:lvl5pPr>
          </a:lstStyle>
          <a:p>
            <a:r>
              <a:t>Body Level One</a:t>
            </a:r>
          </a:p>
          <a:p>
            <a:pPr lvl="1"/>
            <a:r>
              <a:t>Body Level Two</a:t>
            </a:r>
          </a:p>
          <a:p>
            <a:pPr lvl="2"/>
            <a:r>
              <a:t>Body Level Three</a:t>
            </a:r>
          </a:p>
          <a:p>
            <a:pPr lvl="3"/>
            <a:r>
              <a:t>Body Level Four</a:t>
            </a:r>
          </a:p>
          <a:p>
            <a:pPr lvl="4"/>
            <a:r>
              <a:t>Body Level Five</a:t>
            </a:r>
          </a:p>
        </p:txBody>
      </p:sp>
      <p:sp>
        <p:nvSpPr>
          <p:cNvPr id="14" name="Slide Number"/>
          <p:cNvSpPr txBox="1">
            <a:spLocks noGrp="1"/>
          </p:cNvSpPr>
          <p:nvPr>
            <p:ph type="sldNum" sz="quarter" idx="2"/>
          </p:nvPr>
        </p:nvSpPr>
        <p:spPr>
          <a:xfrm>
            <a:off x="12088552" y="9189156"/>
            <a:ext cx="309365" cy="3429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101" name="“"/>
          <p:cNvSpPr txBox="1"/>
          <p:nvPr/>
        </p:nvSpPr>
        <p:spPr>
          <a:xfrm>
            <a:off x="508000" y="1771650"/>
            <a:ext cx="1697832" cy="3175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nSpc>
                <a:spcPct val="80000"/>
              </a:lnSpc>
              <a:spcBef>
                <a:spcPts val="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1000" b="1" i="0" spc="0">
                <a:solidFill>
                  <a:srgbClr val="E4E4E4"/>
                </a:solidFill>
                <a:latin typeface="Baskerville"/>
                <a:ea typeface="Baskerville"/>
                <a:cs typeface="Baskerville"/>
                <a:sym typeface="Baskerville"/>
              </a:defRPr>
            </a:lvl1pPr>
          </a:lstStyle>
          <a:p>
            <a:r>
              <a:t>“</a:t>
            </a:r>
          </a:p>
        </p:txBody>
      </p:sp>
      <p:sp>
        <p:nvSpPr>
          <p:cNvPr id="102" name="Type a quote here."/>
          <p:cNvSpPr txBox="1">
            <a:spLocks noGrp="1"/>
          </p:cNvSpPr>
          <p:nvPr>
            <p:ph type="body" sz="quarter" idx="13"/>
          </p:nvPr>
        </p:nvSpPr>
        <p:spPr>
          <a:xfrm>
            <a:off x="1943100" y="3870536"/>
            <a:ext cx="10490200" cy="939801"/>
          </a:xfrm>
          <a:prstGeom prst="rect">
            <a:avLst/>
          </a:prstGeom>
        </p:spPr>
        <p:txBody>
          <a:bodyPr>
            <a:spAutoFit/>
          </a:bodyPr>
          <a:lstStyle>
            <a:lvl1pPr marL="0" indent="0">
              <a:spcBef>
                <a:spcPts val="1600"/>
              </a:spcBef>
              <a:buSzTx/>
              <a:buFontTx/>
              <a:buNone/>
              <a:defRPr sz="4800">
                <a:solidFill>
                  <a:srgbClr val="747676"/>
                </a:solidFill>
              </a:defRPr>
            </a:lvl1pPr>
          </a:lstStyle>
          <a:p>
            <a:r>
              <a:t>Type a quote here.</a:t>
            </a:r>
          </a:p>
        </p:txBody>
      </p:sp>
      <p:sp>
        <p:nvSpPr>
          <p:cNvPr id="103" name="-Johnny Appleseed"/>
          <p:cNvSpPr txBox="1">
            <a:spLocks noGrp="1"/>
          </p:cNvSpPr>
          <p:nvPr>
            <p:ph type="body" sz="quarter" idx="14"/>
          </p:nvPr>
        </p:nvSpPr>
        <p:spPr>
          <a:xfrm>
            <a:off x="1943100" y="7772400"/>
            <a:ext cx="10490200" cy="939800"/>
          </a:xfrm>
          <a:prstGeom prst="rect">
            <a:avLst/>
          </a:prstGeom>
        </p:spPr>
        <p:txBody>
          <a:bodyPr>
            <a:spAutoFit/>
          </a:bodyPr>
          <a:lstStyle>
            <a:lvl1pPr marL="0" indent="0" algn="r">
              <a:lnSpc>
                <a:spcPct val="70000"/>
              </a:lnSpc>
              <a:spcBef>
                <a:spcPts val="1600"/>
              </a:spcBef>
              <a:buSzTx/>
              <a:buFontTx/>
              <a:buNone/>
              <a:defRPr sz="4800" i="1">
                <a:solidFill>
                  <a:srgbClr val="6B6D6D"/>
                </a:solidFill>
              </a:defRPr>
            </a:lvl1pPr>
          </a:lstStyle>
          <a:p>
            <a:r>
              <a:t>-Johnny Appleseed</a:t>
            </a:r>
          </a:p>
        </p:txBody>
      </p:sp>
      <p:sp>
        <p:nvSpPr>
          <p:cNvPr id="10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11" name="118295074_2675x2907.jpeg"/>
          <p:cNvSpPr>
            <a:spLocks noGrp="1"/>
          </p:cNvSpPr>
          <p:nvPr>
            <p:ph type="pic" idx="13"/>
          </p:nvPr>
        </p:nvSpPr>
        <p:spPr>
          <a:xfrm>
            <a:off x="0" y="0"/>
            <a:ext cx="13004800" cy="9753600"/>
          </a:xfrm>
          <a:prstGeom prst="rect">
            <a:avLst/>
          </a:prstGeom>
        </p:spPr>
        <p:txBody>
          <a:bodyPr lIns="91439" tIns="45719" rIns="91439" bIns="45719">
            <a:noAutofit/>
          </a:bodyPr>
          <a:lstStyle/>
          <a:p>
            <a:endParaRPr/>
          </a:p>
        </p:txBody>
      </p:sp>
      <p:sp>
        <p:nvSpPr>
          <p:cNvPr id="112" name="Slide Number"/>
          <p:cNvSpPr txBox="1">
            <a:spLocks noGrp="1"/>
          </p:cNvSpPr>
          <p:nvPr>
            <p:ph type="sldNum" sz="quarter" idx="2"/>
          </p:nvPr>
        </p:nvSpPr>
        <p:spPr>
          <a:prstGeom prst="rect">
            <a:avLst/>
          </a:prstGeom>
        </p:spPr>
        <p:txBody>
          <a:bodyPr/>
          <a:lstStyle>
            <a:lvl1pPr>
              <a:defRPr>
                <a:solidFill>
                  <a:srgbClr val="CBCBCB"/>
                </a:solidFill>
              </a:defRPr>
            </a:lvl1p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188302-DB15-A4A4-5719-D6D32D15DC6B}"/>
              </a:ext>
            </a:extLst>
          </p:cNvPr>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Content Placeholder 2">
            <a:extLst>
              <a:ext uri="{FF2B5EF4-FFF2-40B4-BE49-F238E27FC236}">
                <a16:creationId xmlns:a16="http://schemas.microsoft.com/office/drawing/2014/main" id="{CE12137F-E036-813C-DF38-1B03A9CBEDD3}"/>
              </a:ext>
            </a:extLst>
          </p:cNvPr>
          <p:cNvSpPr>
            <a:spLocks noGrp="1"/>
          </p:cNvSpPr>
          <p:nvPr>
            <p:ph idx="1"/>
          </p:nvPr>
        </p:nvSpPr>
        <p:spPr>
          <a:xfrm>
            <a:off x="5528734" y="1404338"/>
            <a:ext cx="6583680" cy="6931378"/>
          </a:xfrm>
        </p:spPr>
        <p:txBody>
          <a:bodyPr/>
          <a:lstStyle>
            <a:lvl1pPr>
              <a:defRPr sz="3413"/>
            </a:lvl1pPr>
            <a:lvl2pPr>
              <a:defRPr sz="2987"/>
            </a:lvl2pPr>
            <a:lvl3pPr>
              <a:defRPr sz="256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69560D0-DE12-1F6C-C999-C685482C8867}"/>
              </a:ext>
            </a:extLst>
          </p:cNvPr>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FC7F6D50-6AA5-AA52-BEEC-AA103B2B7C77}"/>
              </a:ext>
            </a:extLst>
          </p:cNvPr>
          <p:cNvSpPr>
            <a:spLocks noGrp="1"/>
          </p:cNvSpPr>
          <p:nvPr>
            <p:ph type="dt" sz="half" idx="10"/>
          </p:nvPr>
        </p:nvSpPr>
        <p:spPr/>
        <p:txBody>
          <a:bodyPr/>
          <a:lstStyle/>
          <a:p>
            <a:fld id="{66C35D58-7E5C-44A4-A72E-83D767ECF26C}" type="datetimeFigureOut">
              <a:rPr lang="en-US" smtClean="0"/>
              <a:t>2/20/2023</a:t>
            </a:fld>
            <a:endParaRPr lang="en-US"/>
          </a:p>
        </p:txBody>
      </p:sp>
      <p:sp>
        <p:nvSpPr>
          <p:cNvPr id="6" name="Footer Placeholder 5">
            <a:extLst>
              <a:ext uri="{FF2B5EF4-FFF2-40B4-BE49-F238E27FC236}">
                <a16:creationId xmlns:a16="http://schemas.microsoft.com/office/drawing/2014/main" id="{89218A9F-591E-ACAB-497C-93B95593F21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5CB50B3-9DDD-7901-435C-0F6251F87FF4}"/>
              </a:ext>
            </a:extLst>
          </p:cNvPr>
          <p:cNvSpPr>
            <a:spLocks noGrp="1"/>
          </p:cNvSpPr>
          <p:nvPr>
            <p:ph type="sldNum" sz="quarter" idx="12"/>
          </p:nvPr>
        </p:nvSpPr>
        <p:spPr>
          <a:xfrm>
            <a:off x="12047369" y="9194800"/>
            <a:ext cx="343043" cy="348813"/>
          </a:xfrm>
        </p:spPr>
        <p:txBody>
          <a:bodyPr/>
          <a:lstStyle/>
          <a:p>
            <a:fld id="{C29630E9-EA80-499A-9981-ED1EA16976AE}" type="slidenum">
              <a:rPr lang="en-US" smtClean="0"/>
              <a:t>‹#›</a:t>
            </a:fld>
            <a:endParaRPr lang="en-US"/>
          </a:p>
        </p:txBody>
      </p:sp>
    </p:spTree>
    <p:extLst>
      <p:ext uri="{BB962C8B-B14F-4D97-AF65-F5344CB8AC3E}">
        <p14:creationId xmlns:p14="http://schemas.microsoft.com/office/powerpoint/2010/main" val="29021187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1" name="118295074_2675x2907.jpeg"/>
          <p:cNvSpPr>
            <a:spLocks noGrp="1"/>
          </p:cNvSpPr>
          <p:nvPr>
            <p:ph type="pic" idx="13"/>
          </p:nvPr>
        </p:nvSpPr>
        <p:spPr>
          <a:xfrm>
            <a:off x="0" y="0"/>
            <a:ext cx="13004800" cy="9753600"/>
          </a:xfrm>
          <a:prstGeom prst="rect">
            <a:avLst/>
          </a:prstGeom>
        </p:spPr>
        <p:txBody>
          <a:bodyPr lIns="91439" tIns="45719" rIns="91439" bIns="45719">
            <a:noAutofit/>
          </a:bodyPr>
          <a:lstStyle/>
          <a:p>
            <a:endParaRPr/>
          </a:p>
        </p:txBody>
      </p:sp>
      <p:sp>
        <p:nvSpPr>
          <p:cNvPr id="22" name="Rectangle"/>
          <p:cNvSpPr>
            <a:spLocks noGrp="1"/>
          </p:cNvSpPr>
          <p:nvPr>
            <p:ph type="body" sz="half" idx="14"/>
          </p:nvPr>
        </p:nvSpPr>
        <p:spPr>
          <a:xfrm>
            <a:off x="0" y="5422900"/>
            <a:ext cx="13004800" cy="3606800"/>
          </a:xfrm>
          <a:prstGeom prst="rect">
            <a:avLst/>
          </a:prstGeom>
          <a:solidFill>
            <a:srgbClr val="FFFFFF"/>
          </a:solidFill>
        </p:spPr>
        <p:txBody>
          <a:bodyPr anchor="ctr">
            <a:noAutofit/>
          </a:bodyPr>
          <a:lstStyle/>
          <a:p>
            <a:pPr marL="0" indent="0" algn="ctr">
              <a:spcBef>
                <a:spcPts val="0"/>
              </a:spcBef>
              <a:buSzTx/>
              <a:buFontTx/>
              <a:buNone/>
              <a:defRPr sz="2400">
                <a:latin typeface="DIN Alternate"/>
                <a:ea typeface="DIN Alternate"/>
                <a:cs typeface="DIN Alternate"/>
                <a:sym typeface="DIN Alternate"/>
              </a:defRPr>
            </a:pPr>
            <a:endParaRPr/>
          </a:p>
        </p:txBody>
      </p:sp>
      <p:sp>
        <p:nvSpPr>
          <p:cNvPr id="23" name="Line"/>
          <p:cNvSpPr>
            <a:spLocks noGrp="1"/>
          </p:cNvSpPr>
          <p:nvPr>
            <p:ph type="body" sz="quarter" idx="15"/>
          </p:nvPr>
        </p:nvSpPr>
        <p:spPr>
          <a:xfrm flipV="1">
            <a:off x="571500" y="7619996"/>
            <a:ext cx="11874500" cy="4"/>
          </a:xfrm>
          <a:prstGeom prst="line">
            <a:avLst/>
          </a:prstGeom>
          <a:ln w="38100" cap="rnd">
            <a:solidFill>
              <a:srgbClr val="747676"/>
            </a:solidFill>
            <a:custDash>
              <a:ds d="100000" sp="200000"/>
            </a:custDash>
            <a:round/>
          </a:ln>
        </p:spPr>
        <p:txBody>
          <a:bodyPr anchor="ctr">
            <a:noAutofit/>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24" name="Title Text"/>
          <p:cNvSpPr txBox="1">
            <a:spLocks noGrp="1"/>
          </p:cNvSpPr>
          <p:nvPr>
            <p:ph type="title"/>
          </p:nvPr>
        </p:nvSpPr>
        <p:spPr>
          <a:xfrm>
            <a:off x="571500" y="5562600"/>
            <a:ext cx="11861800" cy="2209800"/>
          </a:xfrm>
          <a:prstGeom prst="rect">
            <a:avLst/>
          </a:prstGeom>
        </p:spPr>
        <p:txBody>
          <a:bodyPr anchor="b"/>
          <a:lstStyle>
            <a:lvl1pPr algn="r">
              <a:lnSpc>
                <a:spcPct val="80000"/>
              </a:lnSpc>
              <a:spcBef>
                <a:spcPts val="0"/>
              </a:spcBef>
              <a:defRPr sz="12100">
                <a:solidFill>
                  <a:srgbClr val="5C5C5C"/>
                </a:solidFill>
              </a:defRPr>
            </a:lvl1pPr>
          </a:lstStyle>
          <a:p>
            <a:r>
              <a:t>Title Text</a:t>
            </a:r>
          </a:p>
        </p:txBody>
      </p:sp>
      <p:sp>
        <p:nvSpPr>
          <p:cNvPr id="25" name="Body Level One…"/>
          <p:cNvSpPr txBox="1">
            <a:spLocks noGrp="1"/>
          </p:cNvSpPr>
          <p:nvPr>
            <p:ph type="body" sz="quarter" idx="1"/>
          </p:nvPr>
        </p:nvSpPr>
        <p:spPr>
          <a:xfrm>
            <a:off x="571500" y="7670800"/>
            <a:ext cx="11861800" cy="1231900"/>
          </a:xfrm>
          <a:prstGeom prst="rect">
            <a:avLst/>
          </a:prstGeom>
        </p:spPr>
        <p:txBody>
          <a:bodyPr/>
          <a:lstStyle>
            <a:lvl1pPr marL="0" indent="0" algn="r">
              <a:lnSpc>
                <a:spcPct val="70000"/>
              </a:lnSpc>
              <a:spcBef>
                <a:spcPts val="600"/>
              </a:spcBef>
              <a:buSzTx/>
              <a:buFontTx/>
              <a:buNone/>
              <a:defRPr sz="4800" i="1">
                <a:solidFill>
                  <a:srgbClr val="747676"/>
                </a:solidFill>
              </a:defRPr>
            </a:lvl1pPr>
            <a:lvl2pPr marL="0" indent="0" algn="r">
              <a:lnSpc>
                <a:spcPct val="70000"/>
              </a:lnSpc>
              <a:spcBef>
                <a:spcPts val="600"/>
              </a:spcBef>
              <a:buSzTx/>
              <a:buFontTx/>
              <a:buNone/>
              <a:defRPr sz="4800" i="1">
                <a:solidFill>
                  <a:srgbClr val="747676"/>
                </a:solidFill>
              </a:defRPr>
            </a:lvl2pPr>
            <a:lvl3pPr marL="0" indent="0" algn="r">
              <a:lnSpc>
                <a:spcPct val="70000"/>
              </a:lnSpc>
              <a:spcBef>
                <a:spcPts val="600"/>
              </a:spcBef>
              <a:buSzTx/>
              <a:buFontTx/>
              <a:buNone/>
              <a:defRPr sz="4800" i="1">
                <a:solidFill>
                  <a:srgbClr val="747676"/>
                </a:solidFill>
              </a:defRPr>
            </a:lvl3pPr>
            <a:lvl4pPr marL="0" indent="0" algn="r">
              <a:lnSpc>
                <a:spcPct val="70000"/>
              </a:lnSpc>
              <a:spcBef>
                <a:spcPts val="600"/>
              </a:spcBef>
              <a:buSzTx/>
              <a:buFontTx/>
              <a:buNone/>
              <a:defRPr sz="4800" i="1">
                <a:solidFill>
                  <a:srgbClr val="747676"/>
                </a:solidFill>
              </a:defRPr>
            </a:lvl4pPr>
            <a:lvl5pPr marL="0" indent="0" algn="r">
              <a:lnSpc>
                <a:spcPct val="70000"/>
              </a:lnSpc>
              <a:spcBef>
                <a:spcPts val="600"/>
              </a:spcBef>
              <a:buSzTx/>
              <a:buFontTx/>
              <a:buNone/>
              <a:defRPr sz="4800" i="1">
                <a:solidFill>
                  <a:srgbClr val="747676"/>
                </a:solidFill>
              </a:defRPr>
            </a:lvl5pPr>
          </a:lstStyle>
          <a:p>
            <a:r>
              <a:t>Body Level One</a:t>
            </a:r>
          </a:p>
          <a:p>
            <a:pPr lvl="1"/>
            <a:r>
              <a:t>Body Level Two</a:t>
            </a:r>
          </a:p>
          <a:p>
            <a:pPr lvl="2"/>
            <a:r>
              <a:t>Body Level Three</a:t>
            </a:r>
          </a:p>
          <a:p>
            <a:pPr lvl="3"/>
            <a:r>
              <a:t>Body Level Four</a:t>
            </a:r>
          </a:p>
          <a:p>
            <a:pPr lvl="4"/>
            <a:r>
              <a:t>Body Level Five</a:t>
            </a:r>
          </a:p>
        </p:txBody>
      </p:sp>
      <p:sp>
        <p:nvSpPr>
          <p:cNvPr id="26" name="Slide Number"/>
          <p:cNvSpPr txBox="1">
            <a:spLocks noGrp="1"/>
          </p:cNvSpPr>
          <p:nvPr>
            <p:ph type="sldNum" sz="quarter" idx="2"/>
          </p:nvPr>
        </p:nvSpPr>
        <p:spPr>
          <a:xfrm>
            <a:off x="12092513" y="9194800"/>
            <a:ext cx="309365" cy="342900"/>
          </a:xfrm>
          <a:prstGeom prst="rect">
            <a:avLst/>
          </a:prstGeom>
        </p:spPr>
        <p:txBody>
          <a:bodyPr/>
          <a:lstStyle>
            <a:lvl1pPr>
              <a:defRPr>
                <a:solidFill>
                  <a:srgbClr val="CBCBCB"/>
                </a:solidFill>
              </a:defRPr>
            </a:lvl1p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3" name="Title Text"/>
          <p:cNvSpPr txBox="1">
            <a:spLocks noGrp="1"/>
          </p:cNvSpPr>
          <p:nvPr>
            <p:ph type="title"/>
          </p:nvPr>
        </p:nvSpPr>
        <p:spPr>
          <a:xfrm>
            <a:off x="571500" y="571500"/>
            <a:ext cx="11861800" cy="5181600"/>
          </a:xfrm>
          <a:prstGeom prst="rect">
            <a:avLst/>
          </a:prstGeom>
        </p:spPr>
        <p:txBody>
          <a:bodyPr anchor="b"/>
          <a:lstStyle>
            <a:lvl1pPr algn="ctr">
              <a:lnSpc>
                <a:spcPct val="80000"/>
              </a:lnSpc>
              <a:spcBef>
                <a:spcPts val="0"/>
              </a:spcBef>
              <a:defRPr sz="12100">
                <a:solidFill>
                  <a:srgbClr val="5C5C5C"/>
                </a:solidFill>
              </a:defRPr>
            </a:lvl1pPr>
          </a:lstStyle>
          <a:p>
            <a:r>
              <a:t>Title Text</a:t>
            </a:r>
          </a:p>
        </p:txBody>
      </p:sp>
      <p:sp>
        <p:nvSpPr>
          <p:cNvPr id="34" name="Slide Number"/>
          <p:cNvSpPr txBox="1">
            <a:spLocks noGrp="1"/>
          </p:cNvSpPr>
          <p:nvPr>
            <p:ph type="sldNum" sz="quarter" idx="2"/>
          </p:nvPr>
        </p:nvSpPr>
        <p:spPr>
          <a:xfrm>
            <a:off x="12083465" y="9189156"/>
            <a:ext cx="309365" cy="3429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41" name="182429520_1646x1646.jpeg"/>
          <p:cNvSpPr>
            <a:spLocks noGrp="1"/>
          </p:cNvSpPr>
          <p:nvPr>
            <p:ph type="pic" idx="13"/>
          </p:nvPr>
        </p:nvSpPr>
        <p:spPr>
          <a:xfrm>
            <a:off x="7531100" y="0"/>
            <a:ext cx="5473700" cy="9753600"/>
          </a:xfrm>
          <a:prstGeom prst="rect">
            <a:avLst/>
          </a:prstGeom>
        </p:spPr>
        <p:txBody>
          <a:bodyPr lIns="91439" tIns="45719" rIns="91439" bIns="45719">
            <a:noAutofit/>
          </a:bodyPr>
          <a:lstStyle/>
          <a:p>
            <a:endParaRPr/>
          </a:p>
        </p:txBody>
      </p:sp>
      <p:sp>
        <p:nvSpPr>
          <p:cNvPr id="42" name="Line"/>
          <p:cNvSpPr>
            <a:spLocks noGrp="1"/>
          </p:cNvSpPr>
          <p:nvPr>
            <p:ph type="body" sz="quarter" idx="14"/>
          </p:nvPr>
        </p:nvSpPr>
        <p:spPr>
          <a:xfrm flipV="1">
            <a:off x="571500" y="7619998"/>
            <a:ext cx="6451600" cy="3"/>
          </a:xfrm>
          <a:prstGeom prst="line">
            <a:avLst/>
          </a:prstGeom>
          <a:ln w="38100" cap="rnd">
            <a:solidFill>
              <a:srgbClr val="747676"/>
            </a:solidFill>
            <a:custDash>
              <a:ds d="100000" sp="200000"/>
            </a:custDash>
            <a:round/>
          </a:ln>
        </p:spPr>
        <p:txBody>
          <a:bodyPr anchor="ctr">
            <a:noAutofit/>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43" name="Title Text"/>
          <p:cNvSpPr txBox="1">
            <a:spLocks noGrp="1"/>
          </p:cNvSpPr>
          <p:nvPr>
            <p:ph type="title"/>
          </p:nvPr>
        </p:nvSpPr>
        <p:spPr>
          <a:xfrm>
            <a:off x="571500" y="571500"/>
            <a:ext cx="6451600" cy="7213600"/>
          </a:xfrm>
          <a:prstGeom prst="rect">
            <a:avLst/>
          </a:prstGeom>
        </p:spPr>
        <p:txBody>
          <a:bodyPr anchor="b"/>
          <a:lstStyle>
            <a:lvl1pPr algn="r">
              <a:lnSpc>
                <a:spcPct val="80000"/>
              </a:lnSpc>
              <a:spcBef>
                <a:spcPts val="0"/>
              </a:spcBef>
              <a:defRPr sz="12100">
                <a:solidFill>
                  <a:srgbClr val="5C5C5C"/>
                </a:solidFill>
              </a:defRPr>
            </a:lvl1pPr>
          </a:lstStyle>
          <a:p>
            <a:r>
              <a:t>Title Text</a:t>
            </a:r>
          </a:p>
        </p:txBody>
      </p:sp>
      <p:sp>
        <p:nvSpPr>
          <p:cNvPr id="44" name="Body Level One…"/>
          <p:cNvSpPr txBox="1">
            <a:spLocks noGrp="1"/>
          </p:cNvSpPr>
          <p:nvPr>
            <p:ph type="body" sz="quarter" idx="1"/>
          </p:nvPr>
        </p:nvSpPr>
        <p:spPr>
          <a:xfrm>
            <a:off x="571500" y="7670800"/>
            <a:ext cx="6451600" cy="1358900"/>
          </a:xfrm>
          <a:prstGeom prst="rect">
            <a:avLst/>
          </a:prstGeom>
        </p:spPr>
        <p:txBody>
          <a:bodyPr/>
          <a:lstStyle>
            <a:lvl1pPr marL="0" indent="0" algn="r">
              <a:lnSpc>
                <a:spcPct val="70000"/>
              </a:lnSpc>
              <a:spcBef>
                <a:spcPts val="600"/>
              </a:spcBef>
              <a:buSzTx/>
              <a:buFontTx/>
              <a:buNone/>
              <a:defRPr sz="4800" i="1">
                <a:solidFill>
                  <a:srgbClr val="747676"/>
                </a:solidFill>
              </a:defRPr>
            </a:lvl1pPr>
            <a:lvl2pPr marL="0" indent="0" algn="r">
              <a:lnSpc>
                <a:spcPct val="70000"/>
              </a:lnSpc>
              <a:spcBef>
                <a:spcPts val="600"/>
              </a:spcBef>
              <a:buSzTx/>
              <a:buFontTx/>
              <a:buNone/>
              <a:defRPr sz="4800" i="1">
                <a:solidFill>
                  <a:srgbClr val="747676"/>
                </a:solidFill>
              </a:defRPr>
            </a:lvl2pPr>
            <a:lvl3pPr marL="0" indent="0" algn="r">
              <a:lnSpc>
                <a:spcPct val="70000"/>
              </a:lnSpc>
              <a:spcBef>
                <a:spcPts val="600"/>
              </a:spcBef>
              <a:buSzTx/>
              <a:buFontTx/>
              <a:buNone/>
              <a:defRPr sz="4800" i="1">
                <a:solidFill>
                  <a:srgbClr val="747676"/>
                </a:solidFill>
              </a:defRPr>
            </a:lvl3pPr>
            <a:lvl4pPr marL="0" indent="0" algn="r">
              <a:lnSpc>
                <a:spcPct val="70000"/>
              </a:lnSpc>
              <a:spcBef>
                <a:spcPts val="600"/>
              </a:spcBef>
              <a:buSzTx/>
              <a:buFontTx/>
              <a:buNone/>
              <a:defRPr sz="4800" i="1">
                <a:solidFill>
                  <a:srgbClr val="747676"/>
                </a:solidFill>
              </a:defRPr>
            </a:lvl4pPr>
            <a:lvl5pPr marL="0" indent="0" algn="r">
              <a:lnSpc>
                <a:spcPct val="70000"/>
              </a:lnSpc>
              <a:spcBef>
                <a:spcPts val="600"/>
              </a:spcBef>
              <a:buSzTx/>
              <a:buFontTx/>
              <a:buNone/>
              <a:defRPr sz="4800" i="1">
                <a:solidFill>
                  <a:srgbClr val="747676"/>
                </a:solidFill>
              </a:defRPr>
            </a:lvl5pPr>
          </a:lstStyle>
          <a:p>
            <a:r>
              <a:t>Body Level One</a:t>
            </a:r>
          </a:p>
          <a:p>
            <a:pPr lvl="1"/>
            <a:r>
              <a:t>Body Level Two</a:t>
            </a:r>
          </a:p>
          <a:p>
            <a:pPr lvl="2"/>
            <a:r>
              <a:t>Body Level Three</a:t>
            </a:r>
          </a:p>
          <a:p>
            <a:pPr lvl="3"/>
            <a:r>
              <a:t>Body Level Four</a:t>
            </a:r>
          </a:p>
          <a:p>
            <a:pPr lvl="4"/>
            <a:r>
              <a:t>Body Level Five</a:t>
            </a:r>
          </a:p>
        </p:txBody>
      </p:sp>
      <p:sp>
        <p:nvSpPr>
          <p:cNvPr id="45" name="Slide Number"/>
          <p:cNvSpPr txBox="1">
            <a:spLocks noGrp="1"/>
          </p:cNvSpPr>
          <p:nvPr>
            <p:ph type="sldNum" sz="quarter" idx="2"/>
          </p:nvPr>
        </p:nvSpPr>
        <p:spPr>
          <a:xfrm>
            <a:off x="12092513" y="9194800"/>
            <a:ext cx="309365" cy="342900"/>
          </a:xfrm>
          <a:prstGeom prst="rect">
            <a:avLst/>
          </a:prstGeom>
        </p:spPr>
        <p:txBody>
          <a:bodyPr/>
          <a:lstStyle>
            <a:lvl1pPr>
              <a:defRPr>
                <a:solidFill>
                  <a:srgbClr val="CBCBCB"/>
                </a:solidFill>
              </a:defRPr>
            </a:lvl1p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52" name="Line"/>
          <p:cNvSpPr>
            <a:spLocks noGrp="1"/>
          </p:cNvSpPr>
          <p:nvPr>
            <p:ph type="body" sz="quarter" idx="13"/>
          </p:nvPr>
        </p:nvSpPr>
        <p:spPr>
          <a:xfrm>
            <a:off x="571500" y="1574800"/>
            <a:ext cx="11861800" cy="0"/>
          </a:xfrm>
          <a:prstGeom prst="line">
            <a:avLst/>
          </a:prstGeom>
          <a:ln w="38100" cap="rnd">
            <a:solidFill>
              <a:srgbClr val="747676"/>
            </a:solidFill>
            <a:custDash>
              <a:ds d="100000" sp="200000"/>
            </a:custDash>
            <a:round/>
          </a:ln>
        </p:spPr>
        <p:txBody>
          <a:bodyPr anchor="ctr">
            <a:noAutofit/>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53" name="Title Text"/>
          <p:cNvSpPr txBox="1">
            <a:spLocks noGrp="1"/>
          </p:cNvSpPr>
          <p:nvPr>
            <p:ph type="title"/>
          </p:nvPr>
        </p:nvSpPr>
        <p:spPr>
          <a:prstGeom prst="rect">
            <a:avLst/>
          </a:prstGeom>
        </p:spPr>
        <p:txBody>
          <a:bodyPr/>
          <a:lstStyle/>
          <a:p>
            <a:r>
              <a:t>Title Text</a:t>
            </a:r>
          </a:p>
        </p:txBody>
      </p:sp>
      <p:sp>
        <p:nvSpPr>
          <p:cNvPr id="5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61" name="Line"/>
          <p:cNvSpPr>
            <a:spLocks noGrp="1"/>
          </p:cNvSpPr>
          <p:nvPr>
            <p:ph type="body" sz="quarter" idx="13"/>
          </p:nvPr>
        </p:nvSpPr>
        <p:spPr>
          <a:xfrm>
            <a:off x="571500" y="1574800"/>
            <a:ext cx="11861800" cy="0"/>
          </a:xfrm>
          <a:prstGeom prst="line">
            <a:avLst/>
          </a:prstGeom>
          <a:ln w="38100" cap="rnd">
            <a:solidFill>
              <a:srgbClr val="747676"/>
            </a:solidFill>
            <a:custDash>
              <a:ds d="100000" sp="200000"/>
            </a:custDash>
            <a:round/>
          </a:ln>
        </p:spPr>
        <p:txBody>
          <a:bodyPr anchor="ctr">
            <a:noAutofit/>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62" name="Title Text"/>
          <p:cNvSpPr txBox="1">
            <a:spLocks noGrp="1"/>
          </p:cNvSpPr>
          <p:nvPr>
            <p:ph type="title"/>
          </p:nvPr>
        </p:nvSpPr>
        <p:spPr>
          <a:prstGeom prst="rect">
            <a:avLst/>
          </a:prstGeom>
        </p:spPr>
        <p:txBody>
          <a:bodyPr/>
          <a:lstStyle/>
          <a:p>
            <a:r>
              <a:t>Title Text</a:t>
            </a:r>
          </a:p>
        </p:txBody>
      </p:sp>
      <p:sp>
        <p:nvSpPr>
          <p:cNvPr id="63"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71" name="118295074_2675x2907.jpeg"/>
          <p:cNvSpPr>
            <a:spLocks noGrp="1"/>
          </p:cNvSpPr>
          <p:nvPr>
            <p:ph type="pic" idx="13"/>
          </p:nvPr>
        </p:nvSpPr>
        <p:spPr>
          <a:xfrm>
            <a:off x="0" y="0"/>
            <a:ext cx="6438900" cy="9753600"/>
          </a:xfrm>
          <a:prstGeom prst="rect">
            <a:avLst/>
          </a:prstGeom>
        </p:spPr>
        <p:txBody>
          <a:bodyPr lIns="91439" tIns="45719" rIns="91439" bIns="45719">
            <a:noAutofit/>
          </a:bodyPr>
          <a:lstStyle/>
          <a:p>
            <a:endParaRPr/>
          </a:p>
        </p:txBody>
      </p:sp>
      <p:sp>
        <p:nvSpPr>
          <p:cNvPr id="72" name="Line"/>
          <p:cNvSpPr>
            <a:spLocks noGrp="1"/>
          </p:cNvSpPr>
          <p:nvPr>
            <p:ph type="body" sz="quarter" idx="14"/>
          </p:nvPr>
        </p:nvSpPr>
        <p:spPr>
          <a:xfrm>
            <a:off x="7023100" y="1574800"/>
            <a:ext cx="5397500" cy="0"/>
          </a:xfrm>
          <a:prstGeom prst="line">
            <a:avLst/>
          </a:prstGeom>
          <a:ln w="38100" cap="rnd">
            <a:solidFill>
              <a:srgbClr val="747676"/>
            </a:solidFill>
            <a:custDash>
              <a:ds d="100000" sp="200000"/>
            </a:custDash>
            <a:round/>
          </a:ln>
        </p:spPr>
        <p:txBody>
          <a:bodyPr anchor="ctr">
            <a:noAutofit/>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73" name="Title Text"/>
          <p:cNvSpPr txBox="1">
            <a:spLocks noGrp="1"/>
          </p:cNvSpPr>
          <p:nvPr>
            <p:ph type="title"/>
          </p:nvPr>
        </p:nvSpPr>
        <p:spPr>
          <a:xfrm>
            <a:off x="7023100" y="723900"/>
            <a:ext cx="5397500" cy="723900"/>
          </a:xfrm>
          <a:prstGeom prst="rect">
            <a:avLst/>
          </a:prstGeom>
        </p:spPr>
        <p:txBody>
          <a:bodyPr/>
          <a:lstStyle/>
          <a:p>
            <a:r>
              <a:t>Title Text</a:t>
            </a:r>
          </a:p>
        </p:txBody>
      </p:sp>
      <p:sp>
        <p:nvSpPr>
          <p:cNvPr id="74" name="Body Level One…"/>
          <p:cNvSpPr txBox="1">
            <a:spLocks noGrp="1"/>
          </p:cNvSpPr>
          <p:nvPr>
            <p:ph type="body" sz="half" idx="1"/>
          </p:nvPr>
        </p:nvSpPr>
        <p:spPr>
          <a:xfrm>
            <a:off x="7023100" y="1803400"/>
            <a:ext cx="5397500" cy="7226300"/>
          </a:xfrm>
          <a:prstGeom prst="rect">
            <a:avLst/>
          </a:prstGeom>
        </p:spPr>
        <p:txBody>
          <a:bodyPr/>
          <a:lstStyle>
            <a:lvl1pPr marL="406400" indent="-406400">
              <a:defRPr sz="2800"/>
            </a:lvl1pPr>
            <a:lvl2pPr marL="812800" indent="-406400">
              <a:defRPr sz="2800"/>
            </a:lvl2pPr>
            <a:lvl3pPr marL="1219200" indent="-406400">
              <a:defRPr sz="2800"/>
            </a:lvl3pPr>
            <a:lvl4pPr marL="1625600" indent="-406400">
              <a:defRPr sz="2800"/>
            </a:lvl4pPr>
            <a:lvl5pPr marL="2032000" indent="-406400">
              <a:defRPr sz="2800"/>
            </a:lvl5pPr>
          </a:lstStyle>
          <a:p>
            <a:r>
              <a:t>Body Level One</a:t>
            </a:r>
          </a:p>
          <a:p>
            <a:pPr lvl="1"/>
            <a:r>
              <a:t>Body Level Two</a:t>
            </a:r>
          </a:p>
          <a:p>
            <a:pPr lvl="2"/>
            <a:r>
              <a:t>Body Level Three</a:t>
            </a:r>
          </a:p>
          <a:p>
            <a:pPr lvl="3"/>
            <a:r>
              <a:t>Body Level Four</a:t>
            </a:r>
          </a:p>
          <a:p>
            <a:pPr lvl="4"/>
            <a:r>
              <a:t>Body Level Five</a:t>
            </a:r>
          </a:p>
        </p:txBody>
      </p:sp>
      <p:sp>
        <p:nvSpPr>
          <p:cNvPr id="7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82"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90" name="118295074_2675x2907.jpeg"/>
          <p:cNvSpPr>
            <a:spLocks noGrp="1"/>
          </p:cNvSpPr>
          <p:nvPr>
            <p:ph type="pic" idx="13"/>
          </p:nvPr>
        </p:nvSpPr>
        <p:spPr>
          <a:xfrm>
            <a:off x="571500" y="571500"/>
            <a:ext cx="7429500" cy="7315200"/>
          </a:xfrm>
          <a:prstGeom prst="rect">
            <a:avLst/>
          </a:prstGeom>
        </p:spPr>
        <p:txBody>
          <a:bodyPr lIns="91439" tIns="45719" rIns="91439" bIns="45719">
            <a:noAutofit/>
          </a:bodyPr>
          <a:lstStyle/>
          <a:p>
            <a:endParaRPr/>
          </a:p>
        </p:txBody>
      </p:sp>
      <p:sp>
        <p:nvSpPr>
          <p:cNvPr id="91" name="182741592_1098x949.jpeg"/>
          <p:cNvSpPr>
            <a:spLocks noGrp="1"/>
          </p:cNvSpPr>
          <p:nvPr>
            <p:ph type="pic" sz="quarter" idx="14"/>
          </p:nvPr>
        </p:nvSpPr>
        <p:spPr>
          <a:xfrm>
            <a:off x="8128000" y="571500"/>
            <a:ext cx="4305300" cy="3594100"/>
          </a:xfrm>
          <a:prstGeom prst="rect">
            <a:avLst/>
          </a:prstGeom>
        </p:spPr>
        <p:txBody>
          <a:bodyPr lIns="91439" tIns="45719" rIns="91439" bIns="45719">
            <a:noAutofit/>
          </a:bodyPr>
          <a:lstStyle/>
          <a:p>
            <a:endParaRPr/>
          </a:p>
        </p:txBody>
      </p:sp>
      <p:sp>
        <p:nvSpPr>
          <p:cNvPr id="92" name="182429520_1646x1646.jpeg"/>
          <p:cNvSpPr>
            <a:spLocks noGrp="1"/>
          </p:cNvSpPr>
          <p:nvPr>
            <p:ph type="pic" sz="quarter" idx="15"/>
          </p:nvPr>
        </p:nvSpPr>
        <p:spPr>
          <a:xfrm>
            <a:off x="8128000" y="4292600"/>
            <a:ext cx="4305300" cy="3594100"/>
          </a:xfrm>
          <a:prstGeom prst="rect">
            <a:avLst/>
          </a:prstGeom>
        </p:spPr>
        <p:txBody>
          <a:bodyPr lIns="91439" tIns="45719" rIns="91439" bIns="45719">
            <a:noAutofit/>
          </a:bodyPr>
          <a:lstStyle/>
          <a:p>
            <a:endParaRPr/>
          </a:p>
        </p:txBody>
      </p:sp>
      <p:sp>
        <p:nvSpPr>
          <p:cNvPr id="93" name="Body Level One…"/>
          <p:cNvSpPr txBox="1">
            <a:spLocks noGrp="1"/>
          </p:cNvSpPr>
          <p:nvPr>
            <p:ph type="body" sz="quarter" idx="1"/>
          </p:nvPr>
        </p:nvSpPr>
        <p:spPr>
          <a:xfrm>
            <a:off x="571500" y="8051800"/>
            <a:ext cx="11861800" cy="1333500"/>
          </a:xfrm>
          <a:prstGeom prst="rect">
            <a:avLst/>
          </a:prstGeom>
        </p:spPr>
        <p:txBody>
          <a:bodyPr/>
          <a:lstStyle>
            <a:lvl1pPr marL="0" indent="0">
              <a:spcBef>
                <a:spcPts val="1400"/>
              </a:spcBef>
              <a:buSzTx/>
              <a:buFontTx/>
              <a:buNone/>
              <a:defRPr sz="2800" i="1" spc="28"/>
            </a:lvl1pPr>
            <a:lvl2pPr marL="0" indent="0">
              <a:spcBef>
                <a:spcPts val="1400"/>
              </a:spcBef>
              <a:buSzTx/>
              <a:buFontTx/>
              <a:buNone/>
              <a:defRPr sz="2800" i="1" spc="28"/>
            </a:lvl2pPr>
            <a:lvl3pPr marL="0" indent="0">
              <a:spcBef>
                <a:spcPts val="1400"/>
              </a:spcBef>
              <a:buSzTx/>
              <a:buFontTx/>
              <a:buNone/>
              <a:defRPr sz="2800" i="1" spc="28"/>
            </a:lvl3pPr>
            <a:lvl4pPr marL="0" indent="0">
              <a:spcBef>
                <a:spcPts val="1400"/>
              </a:spcBef>
              <a:buSzTx/>
              <a:buFontTx/>
              <a:buNone/>
              <a:defRPr sz="2800" i="1" spc="28"/>
            </a:lvl4pPr>
            <a:lvl5pPr marL="0" indent="0">
              <a:spcBef>
                <a:spcPts val="1400"/>
              </a:spcBef>
              <a:buSzTx/>
              <a:buFontTx/>
              <a:buNone/>
              <a:defRPr sz="2800" i="1" spc="28"/>
            </a:lvl5pPr>
          </a:lstStyle>
          <a:p>
            <a:r>
              <a:t>Body Level One</a:t>
            </a:r>
          </a:p>
          <a:p>
            <a:pPr lvl="1"/>
            <a:r>
              <a:t>Body Level Two</a:t>
            </a:r>
          </a:p>
          <a:p>
            <a:pPr lvl="2"/>
            <a:r>
              <a:t>Body Level Three</a:t>
            </a:r>
          </a:p>
          <a:p>
            <a:pPr lvl="3"/>
            <a:r>
              <a:t>Body Level Four</a:t>
            </a:r>
          </a:p>
          <a:p>
            <a:pPr lvl="4"/>
            <a:r>
              <a:t>Body Level Five</a:t>
            </a:r>
          </a:p>
        </p:txBody>
      </p:sp>
      <p:sp>
        <p:nvSpPr>
          <p:cNvPr id="9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571500" y="723900"/>
            <a:ext cx="11861800" cy="7239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Title Text</a:t>
            </a:r>
          </a:p>
        </p:txBody>
      </p:sp>
      <p:sp>
        <p:nvSpPr>
          <p:cNvPr id="3" name="Body Level One…"/>
          <p:cNvSpPr txBox="1">
            <a:spLocks noGrp="1"/>
          </p:cNvSpPr>
          <p:nvPr>
            <p:ph type="body" idx="1"/>
          </p:nvPr>
        </p:nvSpPr>
        <p:spPr>
          <a:xfrm>
            <a:off x="571500" y="1803400"/>
            <a:ext cx="11861800" cy="72263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2081047" y="9194800"/>
            <a:ext cx="309365" cy="342900"/>
          </a:xfrm>
          <a:prstGeom prst="rect">
            <a:avLst/>
          </a:prstGeom>
          <a:ln w="12700">
            <a:miter lim="400000"/>
          </a:ln>
        </p:spPr>
        <p:txBody>
          <a:bodyPr wrap="none" lIns="50800" tIns="50800" rIns="50800" bIns="50800">
            <a:spAutoFit/>
          </a:bodyPr>
          <a:lstStyle>
            <a:lvl1pPr algn="r">
              <a:spcBef>
                <a:spcPts val="0"/>
              </a:spcBef>
              <a:defRPr sz="1600" i="0" spc="0">
                <a:solidFill>
                  <a:srgbClr val="747676"/>
                </a:solidFill>
                <a:latin typeface="DIN Alternate"/>
                <a:ea typeface="DIN Alternate"/>
                <a:cs typeface="DIN Alternate"/>
                <a:sym typeface="DIN Alternate"/>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med"/>
  <p:txStyles>
    <p:titleStyle>
      <a:lvl1pPr marL="0" marR="0" indent="0" algn="l" defTabSz="584200" rtl="0" latinLnBrk="0">
        <a:lnSpc>
          <a:spcPct val="100000"/>
        </a:lnSpc>
        <a:spcBef>
          <a:spcPts val="2300"/>
        </a:spcBef>
        <a:spcAft>
          <a:spcPts val="0"/>
        </a:spcAft>
        <a:buClrTx/>
        <a:buSzTx/>
        <a:buFontTx/>
        <a:buNone/>
        <a:tabLst/>
        <a:defRPr sz="5200" b="0" i="0" u="none" strike="noStrike" cap="all" spc="0" baseline="0">
          <a:ln>
            <a:noFill/>
          </a:ln>
          <a:solidFill>
            <a:srgbClr val="747676"/>
          </a:solidFill>
          <a:uFillTx/>
          <a:latin typeface="+mn-lt"/>
          <a:ea typeface="+mn-ea"/>
          <a:cs typeface="+mn-cs"/>
          <a:sym typeface="DIN Condensed"/>
        </a:defRPr>
      </a:lvl1pPr>
      <a:lvl2pPr marL="0" marR="0" indent="342900" algn="l" defTabSz="584200" rtl="0" latinLnBrk="0">
        <a:lnSpc>
          <a:spcPct val="100000"/>
        </a:lnSpc>
        <a:spcBef>
          <a:spcPts val="2300"/>
        </a:spcBef>
        <a:spcAft>
          <a:spcPts val="0"/>
        </a:spcAft>
        <a:buClrTx/>
        <a:buSzTx/>
        <a:buFontTx/>
        <a:buNone/>
        <a:tabLst/>
        <a:defRPr sz="5200" b="0" i="0" u="none" strike="noStrike" cap="all" spc="0" baseline="0">
          <a:ln>
            <a:noFill/>
          </a:ln>
          <a:solidFill>
            <a:srgbClr val="747676"/>
          </a:solidFill>
          <a:uFillTx/>
          <a:latin typeface="+mn-lt"/>
          <a:ea typeface="+mn-ea"/>
          <a:cs typeface="+mn-cs"/>
          <a:sym typeface="DIN Condensed"/>
        </a:defRPr>
      </a:lvl2pPr>
      <a:lvl3pPr marL="0" marR="0" indent="685800" algn="l" defTabSz="584200" rtl="0" latinLnBrk="0">
        <a:lnSpc>
          <a:spcPct val="100000"/>
        </a:lnSpc>
        <a:spcBef>
          <a:spcPts val="2300"/>
        </a:spcBef>
        <a:spcAft>
          <a:spcPts val="0"/>
        </a:spcAft>
        <a:buClrTx/>
        <a:buSzTx/>
        <a:buFontTx/>
        <a:buNone/>
        <a:tabLst/>
        <a:defRPr sz="5200" b="0" i="0" u="none" strike="noStrike" cap="all" spc="0" baseline="0">
          <a:ln>
            <a:noFill/>
          </a:ln>
          <a:solidFill>
            <a:srgbClr val="747676"/>
          </a:solidFill>
          <a:uFillTx/>
          <a:latin typeface="+mn-lt"/>
          <a:ea typeface="+mn-ea"/>
          <a:cs typeface="+mn-cs"/>
          <a:sym typeface="DIN Condensed"/>
        </a:defRPr>
      </a:lvl3pPr>
      <a:lvl4pPr marL="0" marR="0" indent="1028700" algn="l" defTabSz="584200" rtl="0" latinLnBrk="0">
        <a:lnSpc>
          <a:spcPct val="100000"/>
        </a:lnSpc>
        <a:spcBef>
          <a:spcPts val="2300"/>
        </a:spcBef>
        <a:spcAft>
          <a:spcPts val="0"/>
        </a:spcAft>
        <a:buClrTx/>
        <a:buSzTx/>
        <a:buFontTx/>
        <a:buNone/>
        <a:tabLst/>
        <a:defRPr sz="5200" b="0" i="0" u="none" strike="noStrike" cap="all" spc="0" baseline="0">
          <a:ln>
            <a:noFill/>
          </a:ln>
          <a:solidFill>
            <a:srgbClr val="747676"/>
          </a:solidFill>
          <a:uFillTx/>
          <a:latin typeface="+mn-lt"/>
          <a:ea typeface="+mn-ea"/>
          <a:cs typeface="+mn-cs"/>
          <a:sym typeface="DIN Condensed"/>
        </a:defRPr>
      </a:lvl4pPr>
      <a:lvl5pPr marL="0" marR="0" indent="1371600" algn="l" defTabSz="584200" rtl="0" latinLnBrk="0">
        <a:lnSpc>
          <a:spcPct val="100000"/>
        </a:lnSpc>
        <a:spcBef>
          <a:spcPts val="2300"/>
        </a:spcBef>
        <a:spcAft>
          <a:spcPts val="0"/>
        </a:spcAft>
        <a:buClrTx/>
        <a:buSzTx/>
        <a:buFontTx/>
        <a:buNone/>
        <a:tabLst/>
        <a:defRPr sz="5200" b="0" i="0" u="none" strike="noStrike" cap="all" spc="0" baseline="0">
          <a:ln>
            <a:noFill/>
          </a:ln>
          <a:solidFill>
            <a:srgbClr val="747676"/>
          </a:solidFill>
          <a:uFillTx/>
          <a:latin typeface="+mn-lt"/>
          <a:ea typeface="+mn-ea"/>
          <a:cs typeface="+mn-cs"/>
          <a:sym typeface="DIN Condensed"/>
        </a:defRPr>
      </a:lvl5pPr>
      <a:lvl6pPr marL="0" marR="0" indent="1714500" algn="l" defTabSz="584200" rtl="0" latinLnBrk="0">
        <a:lnSpc>
          <a:spcPct val="100000"/>
        </a:lnSpc>
        <a:spcBef>
          <a:spcPts val="2300"/>
        </a:spcBef>
        <a:spcAft>
          <a:spcPts val="0"/>
        </a:spcAft>
        <a:buClrTx/>
        <a:buSzTx/>
        <a:buFontTx/>
        <a:buNone/>
        <a:tabLst/>
        <a:defRPr sz="5200" b="0" i="0" u="none" strike="noStrike" cap="all" spc="0" baseline="0">
          <a:ln>
            <a:noFill/>
          </a:ln>
          <a:solidFill>
            <a:srgbClr val="747676"/>
          </a:solidFill>
          <a:uFillTx/>
          <a:latin typeface="+mn-lt"/>
          <a:ea typeface="+mn-ea"/>
          <a:cs typeface="+mn-cs"/>
          <a:sym typeface="DIN Condensed"/>
        </a:defRPr>
      </a:lvl6pPr>
      <a:lvl7pPr marL="0" marR="0" indent="2057400" algn="l" defTabSz="584200" rtl="0" latinLnBrk="0">
        <a:lnSpc>
          <a:spcPct val="100000"/>
        </a:lnSpc>
        <a:spcBef>
          <a:spcPts val="2300"/>
        </a:spcBef>
        <a:spcAft>
          <a:spcPts val="0"/>
        </a:spcAft>
        <a:buClrTx/>
        <a:buSzTx/>
        <a:buFontTx/>
        <a:buNone/>
        <a:tabLst/>
        <a:defRPr sz="5200" b="0" i="0" u="none" strike="noStrike" cap="all" spc="0" baseline="0">
          <a:ln>
            <a:noFill/>
          </a:ln>
          <a:solidFill>
            <a:srgbClr val="747676"/>
          </a:solidFill>
          <a:uFillTx/>
          <a:latin typeface="+mn-lt"/>
          <a:ea typeface="+mn-ea"/>
          <a:cs typeface="+mn-cs"/>
          <a:sym typeface="DIN Condensed"/>
        </a:defRPr>
      </a:lvl7pPr>
      <a:lvl8pPr marL="0" marR="0" indent="2400300" algn="l" defTabSz="584200" rtl="0" latinLnBrk="0">
        <a:lnSpc>
          <a:spcPct val="100000"/>
        </a:lnSpc>
        <a:spcBef>
          <a:spcPts val="2300"/>
        </a:spcBef>
        <a:spcAft>
          <a:spcPts val="0"/>
        </a:spcAft>
        <a:buClrTx/>
        <a:buSzTx/>
        <a:buFontTx/>
        <a:buNone/>
        <a:tabLst/>
        <a:defRPr sz="5200" b="0" i="0" u="none" strike="noStrike" cap="all" spc="0" baseline="0">
          <a:ln>
            <a:noFill/>
          </a:ln>
          <a:solidFill>
            <a:srgbClr val="747676"/>
          </a:solidFill>
          <a:uFillTx/>
          <a:latin typeface="+mn-lt"/>
          <a:ea typeface="+mn-ea"/>
          <a:cs typeface="+mn-cs"/>
          <a:sym typeface="DIN Condensed"/>
        </a:defRPr>
      </a:lvl8pPr>
      <a:lvl9pPr marL="0" marR="0" indent="2743200" algn="l" defTabSz="584200" rtl="0" latinLnBrk="0">
        <a:lnSpc>
          <a:spcPct val="100000"/>
        </a:lnSpc>
        <a:spcBef>
          <a:spcPts val="2300"/>
        </a:spcBef>
        <a:spcAft>
          <a:spcPts val="0"/>
        </a:spcAft>
        <a:buClrTx/>
        <a:buSzTx/>
        <a:buFontTx/>
        <a:buNone/>
        <a:tabLst/>
        <a:defRPr sz="5200" b="0" i="0" u="none" strike="noStrike" cap="all" spc="0" baseline="0">
          <a:ln>
            <a:noFill/>
          </a:ln>
          <a:solidFill>
            <a:srgbClr val="747676"/>
          </a:solidFill>
          <a:uFillTx/>
          <a:latin typeface="+mn-lt"/>
          <a:ea typeface="+mn-ea"/>
          <a:cs typeface="+mn-cs"/>
          <a:sym typeface="DIN Condensed"/>
        </a:defRPr>
      </a:lvl9pPr>
    </p:titleStyle>
    <p:bodyStyle>
      <a:lvl1pPr marL="469900" marR="0" indent="-469900" algn="l" defTabSz="584200" rtl="0" latinLnBrk="0">
        <a:lnSpc>
          <a:spcPct val="100000"/>
        </a:lnSpc>
        <a:spcBef>
          <a:spcPts val="1800"/>
        </a:spcBef>
        <a:spcAft>
          <a:spcPts val="0"/>
        </a:spcAft>
        <a:buClrTx/>
        <a:buSzPct val="75000"/>
        <a:buFont typeface="Zapf Dingbats"/>
        <a:buChar char="➤"/>
        <a:tabLst/>
        <a:defRPr sz="3200" b="0" i="0" u="none" strike="noStrike" cap="none" spc="0" baseline="0">
          <a:ln>
            <a:noFill/>
          </a:ln>
          <a:solidFill>
            <a:srgbClr val="5C5C5C"/>
          </a:solidFill>
          <a:uFillTx/>
          <a:latin typeface="Iowan Old Style"/>
          <a:ea typeface="Iowan Old Style"/>
          <a:cs typeface="Iowan Old Style"/>
          <a:sym typeface="Iowan Old Style"/>
        </a:defRPr>
      </a:lvl1pPr>
      <a:lvl2pPr marL="939800" marR="0" indent="-469900" algn="l" defTabSz="584200" rtl="0" latinLnBrk="0">
        <a:lnSpc>
          <a:spcPct val="100000"/>
        </a:lnSpc>
        <a:spcBef>
          <a:spcPts val="1800"/>
        </a:spcBef>
        <a:spcAft>
          <a:spcPts val="0"/>
        </a:spcAft>
        <a:buClrTx/>
        <a:buSzPct val="75000"/>
        <a:buFont typeface="Zapf Dingbats"/>
        <a:buChar char="➤"/>
        <a:tabLst/>
        <a:defRPr sz="3200" b="0" i="0" u="none" strike="noStrike" cap="none" spc="0" baseline="0">
          <a:ln>
            <a:noFill/>
          </a:ln>
          <a:solidFill>
            <a:srgbClr val="5C5C5C"/>
          </a:solidFill>
          <a:uFillTx/>
          <a:latin typeface="Iowan Old Style"/>
          <a:ea typeface="Iowan Old Style"/>
          <a:cs typeface="Iowan Old Style"/>
          <a:sym typeface="Iowan Old Style"/>
        </a:defRPr>
      </a:lvl2pPr>
      <a:lvl3pPr marL="1409700" marR="0" indent="-469900" algn="l" defTabSz="584200" rtl="0" latinLnBrk="0">
        <a:lnSpc>
          <a:spcPct val="100000"/>
        </a:lnSpc>
        <a:spcBef>
          <a:spcPts val="1800"/>
        </a:spcBef>
        <a:spcAft>
          <a:spcPts val="0"/>
        </a:spcAft>
        <a:buClrTx/>
        <a:buSzPct val="75000"/>
        <a:buFont typeface="Zapf Dingbats"/>
        <a:buChar char="➤"/>
        <a:tabLst/>
        <a:defRPr sz="3200" b="0" i="0" u="none" strike="noStrike" cap="none" spc="0" baseline="0">
          <a:ln>
            <a:noFill/>
          </a:ln>
          <a:solidFill>
            <a:srgbClr val="5C5C5C"/>
          </a:solidFill>
          <a:uFillTx/>
          <a:latin typeface="Iowan Old Style"/>
          <a:ea typeface="Iowan Old Style"/>
          <a:cs typeface="Iowan Old Style"/>
          <a:sym typeface="Iowan Old Style"/>
        </a:defRPr>
      </a:lvl3pPr>
      <a:lvl4pPr marL="1879600" marR="0" indent="-469900" algn="l" defTabSz="584200" rtl="0" latinLnBrk="0">
        <a:lnSpc>
          <a:spcPct val="100000"/>
        </a:lnSpc>
        <a:spcBef>
          <a:spcPts val="1800"/>
        </a:spcBef>
        <a:spcAft>
          <a:spcPts val="0"/>
        </a:spcAft>
        <a:buClrTx/>
        <a:buSzPct val="75000"/>
        <a:buFont typeface="Zapf Dingbats"/>
        <a:buChar char="➤"/>
        <a:tabLst/>
        <a:defRPr sz="3200" b="0" i="0" u="none" strike="noStrike" cap="none" spc="0" baseline="0">
          <a:ln>
            <a:noFill/>
          </a:ln>
          <a:solidFill>
            <a:srgbClr val="5C5C5C"/>
          </a:solidFill>
          <a:uFillTx/>
          <a:latin typeface="Iowan Old Style"/>
          <a:ea typeface="Iowan Old Style"/>
          <a:cs typeface="Iowan Old Style"/>
          <a:sym typeface="Iowan Old Style"/>
        </a:defRPr>
      </a:lvl4pPr>
      <a:lvl5pPr marL="2349500" marR="0" indent="-469900" algn="l" defTabSz="584200" rtl="0" latinLnBrk="0">
        <a:lnSpc>
          <a:spcPct val="100000"/>
        </a:lnSpc>
        <a:spcBef>
          <a:spcPts val="1800"/>
        </a:spcBef>
        <a:spcAft>
          <a:spcPts val="0"/>
        </a:spcAft>
        <a:buClrTx/>
        <a:buSzPct val="75000"/>
        <a:buFont typeface="Zapf Dingbats"/>
        <a:buChar char="➤"/>
        <a:tabLst/>
        <a:defRPr sz="3200" b="0" i="0" u="none" strike="noStrike" cap="none" spc="0" baseline="0">
          <a:ln>
            <a:noFill/>
          </a:ln>
          <a:solidFill>
            <a:srgbClr val="5C5C5C"/>
          </a:solidFill>
          <a:uFillTx/>
          <a:latin typeface="Iowan Old Style"/>
          <a:ea typeface="Iowan Old Style"/>
          <a:cs typeface="Iowan Old Style"/>
          <a:sym typeface="Iowan Old Style"/>
        </a:defRPr>
      </a:lvl5pPr>
      <a:lvl6pPr marL="2819400" marR="0" indent="-469900" algn="l" defTabSz="584200" rtl="0" latinLnBrk="0">
        <a:lnSpc>
          <a:spcPct val="100000"/>
        </a:lnSpc>
        <a:spcBef>
          <a:spcPts val="1800"/>
        </a:spcBef>
        <a:spcAft>
          <a:spcPts val="0"/>
        </a:spcAft>
        <a:buClrTx/>
        <a:buSzPct val="75000"/>
        <a:buFont typeface="Zapf Dingbats"/>
        <a:buChar char="➤"/>
        <a:tabLst/>
        <a:defRPr sz="3200" b="0" i="0" u="none" strike="noStrike" cap="none" spc="0" baseline="0">
          <a:ln>
            <a:noFill/>
          </a:ln>
          <a:solidFill>
            <a:srgbClr val="5C5C5C"/>
          </a:solidFill>
          <a:uFillTx/>
          <a:latin typeface="Iowan Old Style"/>
          <a:ea typeface="Iowan Old Style"/>
          <a:cs typeface="Iowan Old Style"/>
          <a:sym typeface="Iowan Old Style"/>
        </a:defRPr>
      </a:lvl6pPr>
      <a:lvl7pPr marL="3289300" marR="0" indent="-469900" algn="l" defTabSz="584200" rtl="0" latinLnBrk="0">
        <a:lnSpc>
          <a:spcPct val="100000"/>
        </a:lnSpc>
        <a:spcBef>
          <a:spcPts val="1800"/>
        </a:spcBef>
        <a:spcAft>
          <a:spcPts val="0"/>
        </a:spcAft>
        <a:buClrTx/>
        <a:buSzPct val="75000"/>
        <a:buFont typeface="Zapf Dingbats"/>
        <a:buChar char="➤"/>
        <a:tabLst/>
        <a:defRPr sz="3200" b="0" i="0" u="none" strike="noStrike" cap="none" spc="0" baseline="0">
          <a:ln>
            <a:noFill/>
          </a:ln>
          <a:solidFill>
            <a:srgbClr val="5C5C5C"/>
          </a:solidFill>
          <a:uFillTx/>
          <a:latin typeface="Iowan Old Style"/>
          <a:ea typeface="Iowan Old Style"/>
          <a:cs typeface="Iowan Old Style"/>
          <a:sym typeface="Iowan Old Style"/>
        </a:defRPr>
      </a:lvl7pPr>
      <a:lvl8pPr marL="3759200" marR="0" indent="-469900" algn="l" defTabSz="584200" rtl="0" latinLnBrk="0">
        <a:lnSpc>
          <a:spcPct val="100000"/>
        </a:lnSpc>
        <a:spcBef>
          <a:spcPts val="1800"/>
        </a:spcBef>
        <a:spcAft>
          <a:spcPts val="0"/>
        </a:spcAft>
        <a:buClrTx/>
        <a:buSzPct val="75000"/>
        <a:buFont typeface="Zapf Dingbats"/>
        <a:buChar char="➤"/>
        <a:tabLst/>
        <a:defRPr sz="3200" b="0" i="0" u="none" strike="noStrike" cap="none" spc="0" baseline="0">
          <a:ln>
            <a:noFill/>
          </a:ln>
          <a:solidFill>
            <a:srgbClr val="5C5C5C"/>
          </a:solidFill>
          <a:uFillTx/>
          <a:latin typeface="Iowan Old Style"/>
          <a:ea typeface="Iowan Old Style"/>
          <a:cs typeface="Iowan Old Style"/>
          <a:sym typeface="Iowan Old Style"/>
        </a:defRPr>
      </a:lvl8pPr>
      <a:lvl9pPr marL="4229100" marR="0" indent="-469900" algn="l" defTabSz="584200" rtl="0" latinLnBrk="0">
        <a:lnSpc>
          <a:spcPct val="100000"/>
        </a:lnSpc>
        <a:spcBef>
          <a:spcPts val="1800"/>
        </a:spcBef>
        <a:spcAft>
          <a:spcPts val="0"/>
        </a:spcAft>
        <a:buClrTx/>
        <a:buSzPct val="75000"/>
        <a:buFont typeface="Zapf Dingbats"/>
        <a:buChar char="➤"/>
        <a:tabLst/>
        <a:defRPr sz="3200" b="0" i="0" u="none" strike="noStrike" cap="none" spc="0" baseline="0">
          <a:ln>
            <a:noFill/>
          </a:ln>
          <a:solidFill>
            <a:srgbClr val="5C5C5C"/>
          </a:solidFill>
          <a:uFillTx/>
          <a:latin typeface="Iowan Old Style"/>
          <a:ea typeface="Iowan Old Style"/>
          <a:cs typeface="Iowan Old Style"/>
          <a:sym typeface="Iowan Old Style"/>
        </a:defRPr>
      </a:lvl9pPr>
    </p:bodyStyle>
    <p:otherStyle>
      <a:lvl1pPr marL="0" marR="0" indent="0" algn="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DIN Alternate"/>
        </a:defRPr>
      </a:lvl1pPr>
      <a:lvl2pPr marL="0" marR="0" indent="228600" algn="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DIN Alternate"/>
        </a:defRPr>
      </a:lvl2pPr>
      <a:lvl3pPr marL="0" marR="0" indent="457200" algn="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DIN Alternate"/>
        </a:defRPr>
      </a:lvl3pPr>
      <a:lvl4pPr marL="0" marR="0" indent="685800" algn="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DIN Alternate"/>
        </a:defRPr>
      </a:lvl4pPr>
      <a:lvl5pPr marL="0" marR="0" indent="914400" algn="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DIN Alternate"/>
        </a:defRPr>
      </a:lvl5pPr>
      <a:lvl6pPr marL="0" marR="0" indent="1143000" algn="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DIN Alternate"/>
        </a:defRPr>
      </a:lvl6pPr>
      <a:lvl7pPr marL="0" marR="0" indent="1371600" algn="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DIN Alternate"/>
        </a:defRPr>
      </a:lvl7pPr>
      <a:lvl8pPr marL="0" marR="0" indent="1600200" algn="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DIN Alternate"/>
        </a:defRPr>
      </a:lvl8pPr>
      <a:lvl9pPr marL="0" marR="0" indent="1828800" algn="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DIN Alternate"/>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5.png"/><Relationship Id="rId1" Type="http://schemas.openxmlformats.org/officeDocument/2006/relationships/slideLayout" Target="../slideLayouts/slideLayout7.xml"/><Relationship Id="rId4" Type="http://schemas.openxmlformats.org/officeDocument/2006/relationships/image" Target="../media/image36.jpeg"/></Relationships>
</file>

<file path=ppt/slides/_rels/slide3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52.jpg"/><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12.xml"/><Relationship Id="rId4" Type="http://schemas.openxmlformats.org/officeDocument/2006/relationships/image" Target="../media/image58.jpeg"/></Relationships>
</file>

<file path=ppt/slides/_rels/slide54.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9.xml"/><Relationship Id="rId4" Type="http://schemas.openxmlformats.org/officeDocument/2006/relationships/image" Target="../media/image4.jpeg"/></Relationships>
</file>

<file path=ppt/slides/_rels/slide7.xml.rels><?xml version="1.0" encoding="UTF-8" standalone="yes"?>
<Relationships xmlns="http://schemas.openxmlformats.org/package/2006/relationships"><Relationship Id="rId3" Type="http://schemas.openxmlformats.org/officeDocument/2006/relationships/hyperlink" Target="https://www.flickr.com/photos/151021735@N07/sets/72157675625599863/" TargetMode="External"/><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8.xml.rels><?xml version="1.0" encoding="UTF-8" standalone="yes"?>
<Relationships xmlns="http://schemas.openxmlformats.org/package/2006/relationships"><Relationship Id="rId3" Type="http://schemas.openxmlformats.org/officeDocument/2006/relationships/hyperlink" Target="https://www.youtube.com/watch?v=DjKUBYVUfOQ" TargetMode="External"/><Relationship Id="rId2" Type="http://schemas.openxmlformats.org/officeDocument/2006/relationships/image" Target="../media/image9.jpe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 name="Line"/>
          <p:cNvSpPr>
            <a:spLocks noGrp="1"/>
          </p:cNvSpPr>
          <p:nvPr>
            <p:ph type="body" idx="13"/>
          </p:nvPr>
        </p:nvSpPr>
        <p:spPr>
          <a:prstGeom prst="line">
            <a:avLst/>
          </a:prstGeom>
        </p:spPr>
        <p:txBody>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129" name="Title"/>
          <p:cNvSpPr txBox="1">
            <a:spLocks noGrp="1"/>
          </p:cNvSpPr>
          <p:nvPr>
            <p:ph type="ctrTitle"/>
          </p:nvPr>
        </p:nvSpPr>
        <p:spPr>
          <a:prstGeom prst="rect">
            <a:avLst/>
          </a:prstGeom>
        </p:spPr>
        <p:txBody>
          <a:bodyPr/>
          <a:lstStyle/>
          <a:p>
            <a:endParaRPr/>
          </a:p>
        </p:txBody>
      </p:sp>
      <p:sp>
        <p:nvSpPr>
          <p:cNvPr id="130" name="Body"/>
          <p:cNvSpPr txBox="1">
            <a:spLocks noGrp="1"/>
          </p:cNvSpPr>
          <p:nvPr>
            <p:ph type="subTitle" sz="half" idx="1"/>
          </p:nvPr>
        </p:nvSpPr>
        <p:spPr>
          <a:prstGeom prst="rect">
            <a:avLst/>
          </a:prstGeom>
        </p:spPr>
        <p:txBody>
          <a:bodyPr/>
          <a:lstStyle/>
          <a:p>
            <a:endParaRPr/>
          </a:p>
        </p:txBody>
      </p:sp>
      <p:grpSp>
        <p:nvGrpSpPr>
          <p:cNvPr id="133" name="Image Gallery"/>
          <p:cNvGrpSpPr/>
          <p:nvPr/>
        </p:nvGrpSpPr>
        <p:grpSpPr>
          <a:xfrm>
            <a:off x="616589" y="-354677"/>
            <a:ext cx="11785601" cy="9198842"/>
            <a:chOff x="0" y="0"/>
            <a:chExt cx="11785600" cy="9198840"/>
          </a:xfrm>
        </p:grpSpPr>
        <p:pic>
          <p:nvPicPr>
            <p:cNvPr id="131" name="CNCH 2023-3 blue.pdf" descr="CNCH 2023-3 blue.pdf"/>
            <p:cNvPicPr>
              <a:picLocks noChangeAspect="1"/>
            </p:cNvPicPr>
            <p:nvPr/>
          </p:nvPicPr>
          <p:blipFill>
            <a:blip r:embed="rId2"/>
            <a:srcRect t="29489" b="29489"/>
            <a:stretch>
              <a:fillRect/>
            </a:stretch>
          </p:blipFill>
          <p:spPr>
            <a:xfrm>
              <a:off x="0" y="0"/>
              <a:ext cx="11785600" cy="7471641"/>
            </a:xfrm>
            <a:prstGeom prst="rect">
              <a:avLst/>
            </a:prstGeom>
            <a:ln w="12700" cap="flat">
              <a:noFill/>
              <a:miter lim="400000"/>
            </a:ln>
            <a:effectLst/>
          </p:spPr>
        </p:pic>
        <p:sp>
          <p:nvSpPr>
            <p:cNvPr id="132" name="CNCH 2023"/>
            <p:cNvSpPr/>
            <p:nvPr/>
          </p:nvSpPr>
          <p:spPr>
            <a:xfrm>
              <a:off x="0" y="7547840"/>
              <a:ext cx="11785600" cy="16510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6200" tIns="76200" rIns="76200" bIns="76200" numCol="1" anchor="t">
              <a:noAutofit/>
            </a:bodyPr>
            <a:lstStyle>
              <a:lvl1pPr algn="ctr">
                <a:defRPr sz="10000" i="0" spc="100">
                  <a:latin typeface="Lucida Grande"/>
                  <a:ea typeface="Lucida Grande"/>
                  <a:cs typeface="Lucida Grande"/>
                  <a:sym typeface="Lucida Grande"/>
                </a:defRPr>
              </a:lvl1pPr>
            </a:lstStyle>
            <a:p>
              <a:r>
                <a:t>CNCH 2023</a:t>
              </a:r>
            </a:p>
          </p:txBody>
        </p:sp>
      </p:gr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 name="Inge Dam headshot  (2).jpg" descr="Inge Dam headshot  (2).jpg"/>
          <p:cNvPicPr>
            <a:picLocks noGrp="1" noChangeAspect="1"/>
          </p:cNvPicPr>
          <p:nvPr>
            <p:ph type="pic" idx="13"/>
          </p:nvPr>
        </p:nvPicPr>
        <p:blipFill>
          <a:blip r:embed="rId2"/>
          <a:srcRect/>
          <a:stretch>
            <a:fillRect/>
          </a:stretch>
        </p:blipFill>
        <p:spPr>
          <a:xfrm>
            <a:off x="565314" y="1222548"/>
            <a:ext cx="5119870" cy="59336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69" name="Inge Dam"/>
          <p:cNvSpPr txBox="1">
            <a:spLocks noGrp="1"/>
          </p:cNvSpPr>
          <p:nvPr>
            <p:ph type="title"/>
          </p:nvPr>
        </p:nvSpPr>
        <p:spPr>
          <a:xfrm>
            <a:off x="5685183" y="4121426"/>
            <a:ext cx="7103362" cy="2209800"/>
          </a:xfrm>
          <a:prstGeom prst="rect">
            <a:avLst/>
          </a:prstGeom>
        </p:spPr>
        <p:txBody>
          <a:bodyPr/>
          <a:lstStyle/>
          <a:p>
            <a:r>
              <a:rPr dirty="0"/>
              <a:t>Inge Dam</a:t>
            </a:r>
          </a:p>
        </p:txBody>
      </p:sp>
      <p:sp>
        <p:nvSpPr>
          <p:cNvPr id="170" name="Tablet Band Incorporated into Fabric"/>
          <p:cNvSpPr txBox="1">
            <a:spLocks noGrp="1"/>
          </p:cNvSpPr>
          <p:nvPr>
            <p:ph type="body" sz="quarter" idx="1"/>
          </p:nvPr>
        </p:nvSpPr>
        <p:spPr>
          <a:xfrm>
            <a:off x="2411896" y="7636771"/>
            <a:ext cx="9779000" cy="1231900"/>
          </a:xfrm>
          <a:prstGeom prst="rect">
            <a:avLst/>
          </a:prstGeom>
        </p:spPr>
        <p:txBody>
          <a:bodyPr/>
          <a:lstStyle/>
          <a:p>
            <a:r>
              <a:rPr dirty="0"/>
              <a:t>Tablet Band Incorporated into Fabric</a:t>
            </a: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 name="Inge Dam Tablet Weaving .jpg" descr="Inge Dam Tablet Weaving .jpg"/>
          <p:cNvPicPr>
            <a:picLocks noGrp="1" noChangeAspect="1"/>
          </p:cNvPicPr>
          <p:nvPr>
            <p:ph type="pic" idx="13"/>
          </p:nvPr>
        </p:nvPicPr>
        <p:blipFill>
          <a:blip r:embed="rId2"/>
          <a:srcRect l="26422" r="26422"/>
          <a:stretch>
            <a:fillRect/>
          </a:stretch>
        </p:blipFill>
        <p:spPr>
          <a:prstGeom prst="rect">
            <a:avLst/>
          </a:prstGeom>
        </p:spPr>
      </p:pic>
      <p:sp>
        <p:nvSpPr>
          <p:cNvPr id="174" name="Tablet Band Incorporated Into Fabric"/>
          <p:cNvSpPr txBox="1">
            <a:spLocks noGrp="1"/>
          </p:cNvSpPr>
          <p:nvPr>
            <p:ph type="title"/>
          </p:nvPr>
        </p:nvSpPr>
        <p:spPr>
          <a:xfrm>
            <a:off x="4333461" y="1633330"/>
            <a:ext cx="7702825" cy="566531"/>
          </a:xfrm>
          <a:prstGeom prst="rect">
            <a:avLst/>
          </a:prstGeom>
        </p:spPr>
        <p:style>
          <a:lnRef idx="2">
            <a:schemeClr val="dk1"/>
          </a:lnRef>
          <a:fillRef idx="1">
            <a:schemeClr val="lt1"/>
          </a:fillRef>
          <a:effectRef idx="0">
            <a:schemeClr val="dk1"/>
          </a:effectRef>
          <a:fontRef idx="minor">
            <a:schemeClr val="dk1"/>
          </a:fontRef>
        </p:style>
        <p:txBody>
          <a:bodyPr>
            <a:normAutofit fontScale="90000"/>
          </a:bodyPr>
          <a:lstStyle>
            <a:lvl1pPr defTabSz="362204">
              <a:spcBef>
                <a:spcPts val="1400"/>
              </a:spcBef>
              <a:defRPr sz="3224"/>
            </a:lvl1pPr>
          </a:lstStyle>
          <a:p>
            <a:r>
              <a:rPr lang="en-US" dirty="0"/>
              <a:t>  </a:t>
            </a:r>
            <a:r>
              <a:rPr sz="3600" dirty="0"/>
              <a:t>Tablet Band Incorporated Into Fabric</a:t>
            </a:r>
          </a:p>
        </p:txBody>
      </p:sp>
      <p:sp>
        <p:nvSpPr>
          <p:cNvPr id="175" name="Make a Unique Fabric For a Small Bag…"/>
          <p:cNvSpPr txBox="1">
            <a:spLocks noGrp="1"/>
          </p:cNvSpPr>
          <p:nvPr>
            <p:ph type="body" sz="half" idx="1"/>
          </p:nvPr>
        </p:nvSpPr>
        <p:spPr>
          <a:xfrm>
            <a:off x="6665842" y="2916583"/>
            <a:ext cx="5754757" cy="5670826"/>
          </a:xfrm>
          <a:prstGeom prst="rect">
            <a:avLst/>
          </a:prstGeom>
          <a:ln>
            <a:noFill/>
          </a:ln>
        </p:spPr>
        <p:style>
          <a:lnRef idx="2">
            <a:schemeClr val="dk1"/>
          </a:lnRef>
          <a:fillRef idx="1">
            <a:schemeClr val="lt1"/>
          </a:fillRef>
          <a:effectRef idx="0">
            <a:schemeClr val="dk1"/>
          </a:effectRef>
          <a:fontRef idx="minor">
            <a:schemeClr val="dk1"/>
          </a:fontRef>
        </p:style>
        <p:txBody>
          <a:bodyPr/>
          <a:lstStyle/>
          <a:p>
            <a:pPr marL="386079" indent="-386079" defTabSz="554990">
              <a:spcBef>
                <a:spcPts val="1700"/>
              </a:spcBef>
              <a:defRPr sz="2660"/>
            </a:pPr>
            <a:r>
              <a:rPr dirty="0"/>
              <a:t>Make a Unique Fabric For a Small Bag</a:t>
            </a:r>
          </a:p>
          <a:p>
            <a:pPr marL="386079" indent="-386079" defTabSz="554990">
              <a:spcBef>
                <a:spcPts val="1700"/>
              </a:spcBef>
              <a:defRPr sz="2660"/>
            </a:pPr>
            <a:r>
              <a:rPr dirty="0"/>
              <a:t>A tablet warp will be made, and you will learn how to arrange the tablet warp within the fabric warp that has been wound on the loom ahead of time. </a:t>
            </a:r>
          </a:p>
          <a:p>
            <a:pPr marL="386079" indent="-386079" defTabSz="554990">
              <a:spcBef>
                <a:spcPts val="1700"/>
              </a:spcBef>
              <a:defRPr sz="2660"/>
            </a:pPr>
            <a:r>
              <a:rPr dirty="0"/>
              <a:t>You will learn how to accommodate the difference in take-up of the two weaves. </a:t>
            </a:r>
          </a:p>
          <a:p>
            <a:pPr marL="386079" indent="-386079" defTabSz="554990">
              <a:spcBef>
                <a:spcPts val="1700"/>
              </a:spcBef>
              <a:defRPr sz="2660"/>
            </a:pPr>
            <a:r>
              <a:rPr dirty="0"/>
              <a:t>A small piece of fabric will be woven, with ideas on making the bag</a:t>
            </a: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 name="Hall bio photo (002) (R).jpg" descr="Hall bio photo (002) (R).jpg"/>
          <p:cNvPicPr>
            <a:picLocks noGrp="1" noChangeAspect="1"/>
          </p:cNvPicPr>
          <p:nvPr>
            <p:ph type="pic" idx="13"/>
          </p:nvPr>
        </p:nvPicPr>
        <p:blipFill>
          <a:blip r:embed="rId2"/>
          <a:srcRect/>
          <a:stretch>
            <a:fillRect/>
          </a:stretch>
        </p:blipFill>
        <p:spPr>
          <a:xfrm>
            <a:off x="2398340" y="574427"/>
            <a:ext cx="8208120" cy="54720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80" name="Joanne Hall"/>
          <p:cNvSpPr txBox="1">
            <a:spLocks noGrp="1"/>
          </p:cNvSpPr>
          <p:nvPr>
            <p:ph type="title"/>
          </p:nvPr>
        </p:nvSpPr>
        <p:spPr>
          <a:xfrm>
            <a:off x="1874078" y="5566122"/>
            <a:ext cx="9256643" cy="2384078"/>
          </a:xfrm>
          <a:prstGeom prst="rect">
            <a:avLst/>
          </a:prstGeom>
        </p:spPr>
        <p:txBody>
          <a:bodyPr/>
          <a:lstStyle/>
          <a:p>
            <a:r>
              <a:rPr dirty="0"/>
              <a:t>Joanne Hall</a:t>
            </a:r>
          </a:p>
        </p:txBody>
      </p:sp>
      <p:sp>
        <p:nvSpPr>
          <p:cNvPr id="181" name="Swedish Art Weaves"/>
          <p:cNvSpPr txBox="1">
            <a:spLocks noGrp="1"/>
          </p:cNvSpPr>
          <p:nvPr>
            <p:ph type="body" sz="quarter" idx="1"/>
          </p:nvPr>
        </p:nvSpPr>
        <p:spPr>
          <a:xfrm>
            <a:off x="-431800" y="7950200"/>
            <a:ext cx="11861800" cy="1231900"/>
          </a:xfrm>
          <a:prstGeom prst="rect">
            <a:avLst/>
          </a:prstGeom>
        </p:spPr>
        <p:txBody>
          <a:bodyPr/>
          <a:lstStyle/>
          <a:p>
            <a:r>
              <a:t>Swedish Art Weaves</a:t>
            </a: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 name="Hall sample.jpg" descr="Hall sample.jpg"/>
          <p:cNvPicPr>
            <a:picLocks noGrp="1" noChangeAspect="1"/>
          </p:cNvPicPr>
          <p:nvPr>
            <p:ph type="pic" idx="13"/>
          </p:nvPr>
        </p:nvPicPr>
        <p:blipFill>
          <a:blip r:embed="rId2"/>
          <a:srcRect l="4154" r="4154"/>
          <a:stretch>
            <a:fillRect/>
          </a:stretch>
        </p:blipFill>
        <p:spPr>
          <a:xfrm>
            <a:off x="0" y="347522"/>
            <a:ext cx="6438900" cy="9058556"/>
          </a:xfrm>
          <a:prstGeom prst="rect">
            <a:avLst/>
          </a:prstGeom>
        </p:spPr>
      </p:pic>
      <p:sp>
        <p:nvSpPr>
          <p:cNvPr id="185" name="Swedish Art Weaves"/>
          <p:cNvSpPr txBox="1">
            <a:spLocks noGrp="1"/>
          </p:cNvSpPr>
          <p:nvPr>
            <p:ph type="title"/>
          </p:nvPr>
        </p:nvSpPr>
        <p:spPr>
          <a:xfrm>
            <a:off x="6514826" y="1373257"/>
            <a:ext cx="5499652" cy="723900"/>
          </a:xfrm>
          <a:prstGeom prst="rect">
            <a:avLst/>
          </a:prstGeom>
          <a:solidFill>
            <a:schemeClr val="bg1"/>
          </a:solidFill>
          <a:ln w="12700">
            <a:solidFill>
              <a:schemeClr val="tx1"/>
            </a:solidFill>
          </a:ln>
        </p:spPr>
        <p:txBody>
          <a:bodyPr>
            <a:normAutofit fontScale="90000"/>
          </a:bodyPr>
          <a:lstStyle>
            <a:lvl1pPr defTabSz="543305">
              <a:spcBef>
                <a:spcPts val="2100"/>
              </a:spcBef>
              <a:defRPr sz="4836"/>
            </a:lvl1pPr>
          </a:lstStyle>
          <a:p>
            <a:r>
              <a:rPr dirty="0">
                <a:solidFill>
                  <a:srgbClr val="0070C0"/>
                </a:solidFill>
              </a:rPr>
              <a:t>Swedish Art Weaves</a:t>
            </a:r>
          </a:p>
        </p:txBody>
      </p:sp>
      <p:sp>
        <p:nvSpPr>
          <p:cNvPr id="186" name="The warp is threaded to plain weave so a variety of patterns and techniques can be woven all in one sampler.…"/>
          <p:cNvSpPr txBox="1">
            <a:spLocks noGrp="1"/>
          </p:cNvSpPr>
          <p:nvPr>
            <p:ph type="body" sz="half" idx="1"/>
          </p:nvPr>
        </p:nvSpPr>
        <p:spPr>
          <a:xfrm>
            <a:off x="6844198" y="2659822"/>
            <a:ext cx="5397500" cy="5145709"/>
          </a:xfrm>
          <a:prstGeom prst="rect">
            <a:avLst/>
          </a:prstGeom>
        </p:spPr>
        <p:txBody>
          <a:bodyPr/>
          <a:lstStyle/>
          <a:p>
            <a:r>
              <a:rPr dirty="0"/>
              <a:t>The warp is threaded to plain weave so a variety of patterns and techniques can be woven all in one sampler.</a:t>
            </a:r>
          </a:p>
          <a:p>
            <a:r>
              <a:rPr dirty="0"/>
              <a:t>These include </a:t>
            </a:r>
            <a:r>
              <a:rPr dirty="0" err="1"/>
              <a:t>krabba</a:t>
            </a:r>
            <a:r>
              <a:rPr dirty="0"/>
              <a:t>, </a:t>
            </a:r>
            <a:r>
              <a:rPr dirty="0" err="1"/>
              <a:t>halvkrabba</a:t>
            </a:r>
            <a:r>
              <a:rPr dirty="0"/>
              <a:t>, </a:t>
            </a:r>
            <a:r>
              <a:rPr dirty="0" err="1"/>
              <a:t>rolakan</a:t>
            </a:r>
            <a:r>
              <a:rPr dirty="0"/>
              <a:t> tapestry, </a:t>
            </a:r>
            <a:r>
              <a:rPr dirty="0" err="1"/>
              <a:t>dukagang</a:t>
            </a:r>
            <a:r>
              <a:rPr dirty="0"/>
              <a:t> and </a:t>
            </a:r>
            <a:r>
              <a:rPr dirty="0" err="1"/>
              <a:t>monksbelt</a:t>
            </a:r>
            <a:r>
              <a:rPr dirty="0"/>
              <a:t>.</a:t>
            </a:r>
          </a:p>
          <a:p>
            <a:r>
              <a:rPr dirty="0"/>
              <a:t>They are a part of both historical and contemporary weaving in Sweden.</a:t>
            </a: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8" name="Jennifer Moore headshot.jpg" descr="Jennifer Moore headshot.jpg"/>
          <p:cNvPicPr>
            <a:picLocks noGrp="1" noChangeAspect="1"/>
          </p:cNvPicPr>
          <p:nvPr>
            <p:ph type="pic" idx="13"/>
          </p:nvPr>
        </p:nvPicPr>
        <p:blipFill>
          <a:blip r:embed="rId2"/>
          <a:srcRect/>
          <a:stretch>
            <a:fillRect/>
          </a:stretch>
        </p:blipFill>
        <p:spPr>
          <a:xfrm>
            <a:off x="3432335" y="298173"/>
            <a:ext cx="4902176" cy="577283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91" name="Jennifer Moore"/>
          <p:cNvSpPr txBox="1">
            <a:spLocks noGrp="1"/>
          </p:cNvSpPr>
          <p:nvPr>
            <p:ph type="title"/>
          </p:nvPr>
        </p:nvSpPr>
        <p:spPr>
          <a:xfrm>
            <a:off x="571499" y="6071005"/>
            <a:ext cx="11861801" cy="2209801"/>
          </a:xfrm>
          <a:prstGeom prst="rect">
            <a:avLst/>
          </a:prstGeom>
        </p:spPr>
        <p:txBody>
          <a:bodyPr/>
          <a:lstStyle/>
          <a:p>
            <a:r>
              <a:rPr dirty="0"/>
              <a:t>Jennifer Moore</a:t>
            </a:r>
          </a:p>
        </p:txBody>
      </p:sp>
      <p:sp>
        <p:nvSpPr>
          <p:cNvPr id="192" name="Double Rainbow"/>
          <p:cNvSpPr txBox="1">
            <a:spLocks noGrp="1"/>
          </p:cNvSpPr>
          <p:nvPr>
            <p:ph type="body" sz="quarter" idx="1"/>
          </p:nvPr>
        </p:nvSpPr>
        <p:spPr>
          <a:xfrm>
            <a:off x="5168347" y="8521700"/>
            <a:ext cx="4636604" cy="1231900"/>
          </a:xfrm>
          <a:prstGeom prst="rect">
            <a:avLst/>
          </a:prstGeom>
        </p:spPr>
        <p:txBody>
          <a:bodyPr/>
          <a:lstStyle/>
          <a:p>
            <a:r>
              <a:rPr dirty="0"/>
              <a:t>Double Rainbow</a:t>
            </a: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 name="Jennifer Moore Sample.jpg" descr="Jennifer Moore Sample.jpg"/>
          <p:cNvPicPr>
            <a:picLocks noGrp="1" noChangeAspect="1"/>
          </p:cNvPicPr>
          <p:nvPr>
            <p:ph type="pic" idx="13"/>
          </p:nvPr>
        </p:nvPicPr>
        <p:blipFill>
          <a:blip r:embed="rId2"/>
          <a:srcRect t="4225" b="4225"/>
          <a:stretch>
            <a:fillRect/>
          </a:stretch>
        </p:blipFill>
        <p:spPr>
          <a:xfrm>
            <a:off x="0" y="-96189"/>
            <a:ext cx="6502400" cy="9849789"/>
          </a:xfrm>
          <a:prstGeom prst="rect">
            <a:avLst/>
          </a:prstGeom>
        </p:spPr>
      </p:pic>
      <p:sp>
        <p:nvSpPr>
          <p:cNvPr id="196" name="Double Rainbow"/>
          <p:cNvSpPr txBox="1">
            <a:spLocks noGrp="1"/>
          </p:cNvSpPr>
          <p:nvPr>
            <p:ph type="title"/>
          </p:nvPr>
        </p:nvSpPr>
        <p:spPr>
          <a:xfrm>
            <a:off x="6850822" y="2194892"/>
            <a:ext cx="5397500" cy="723900"/>
          </a:xfrm>
          <a:prstGeom prst="rect">
            <a:avLst/>
          </a:prstGeom>
        </p:spPr>
        <p:txBody>
          <a:bodyPr>
            <a:normAutofit fontScale="90000"/>
          </a:bodyPr>
          <a:lstStyle>
            <a:lvl1pPr defTabSz="543305">
              <a:spcBef>
                <a:spcPts val="2100"/>
              </a:spcBef>
              <a:defRPr sz="4836"/>
            </a:lvl1pPr>
          </a:lstStyle>
          <a:p>
            <a:r>
              <a:rPr dirty="0"/>
              <a:t>Double Rainbow</a:t>
            </a:r>
          </a:p>
        </p:txBody>
      </p:sp>
      <p:sp>
        <p:nvSpPr>
          <p:cNvPr id="197" name="This is perhaps the ultimate color sampler!…"/>
          <p:cNvSpPr txBox="1">
            <a:spLocks noGrp="1"/>
          </p:cNvSpPr>
          <p:nvPr>
            <p:ph type="body" sz="half" idx="1"/>
          </p:nvPr>
        </p:nvSpPr>
        <p:spPr>
          <a:xfrm>
            <a:off x="7023100" y="3406913"/>
            <a:ext cx="5397500" cy="5419035"/>
          </a:xfrm>
          <a:prstGeom prst="rect">
            <a:avLst/>
          </a:prstGeom>
        </p:spPr>
        <p:txBody>
          <a:bodyPr/>
          <a:lstStyle/>
          <a:p>
            <a:r>
              <a:rPr dirty="0"/>
              <a:t>This is perhaps the ultimate color sampler!</a:t>
            </a:r>
          </a:p>
          <a:p>
            <a:r>
              <a:rPr dirty="0"/>
              <a:t>As you weave and your warp colors move past each other, you will experience a visual feast of iridescence and </a:t>
            </a:r>
            <a:r>
              <a:rPr dirty="0" err="1"/>
              <a:t>moire</a:t>
            </a:r>
            <a:r>
              <a:rPr dirty="0"/>
              <a:t> patterns.</a:t>
            </a:r>
          </a:p>
          <a:p>
            <a:r>
              <a:rPr dirty="0"/>
              <a:t>You  will get the tools to create your own block designs in doubleweave for as many shafts as you have.</a:t>
            </a: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9" name="Spady_headshot (002) (R).jpg" descr="Spady_headshot (002) (R).jpg"/>
          <p:cNvPicPr>
            <a:picLocks noGrp="1" noChangeAspect="1"/>
          </p:cNvPicPr>
          <p:nvPr>
            <p:ph type="pic" idx="13"/>
          </p:nvPr>
        </p:nvPicPr>
        <p:blipFill>
          <a:blip r:embed="rId2"/>
          <a:srcRect/>
          <a:stretch>
            <a:fillRect/>
          </a:stretch>
        </p:blipFill>
        <p:spPr>
          <a:xfrm>
            <a:off x="3673040" y="377257"/>
            <a:ext cx="5261154" cy="539737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02" name="Robyn Spady"/>
          <p:cNvSpPr txBox="1">
            <a:spLocks noGrp="1"/>
          </p:cNvSpPr>
          <p:nvPr>
            <p:ph type="title"/>
          </p:nvPr>
        </p:nvSpPr>
        <p:spPr>
          <a:xfrm>
            <a:off x="1915767" y="5461000"/>
            <a:ext cx="9173265" cy="2209800"/>
          </a:xfrm>
          <a:prstGeom prst="rect">
            <a:avLst/>
          </a:prstGeom>
        </p:spPr>
        <p:txBody>
          <a:bodyPr/>
          <a:lstStyle/>
          <a:p>
            <a:r>
              <a:rPr dirty="0"/>
              <a:t>Robyn Spady</a:t>
            </a:r>
          </a:p>
        </p:txBody>
      </p:sp>
      <p:sp>
        <p:nvSpPr>
          <p:cNvPr id="203" name="A Parallel Threading…"/>
          <p:cNvSpPr txBox="1">
            <a:spLocks noGrp="1"/>
          </p:cNvSpPr>
          <p:nvPr>
            <p:ph type="body" sz="quarter" idx="1"/>
          </p:nvPr>
        </p:nvSpPr>
        <p:spPr>
          <a:xfrm>
            <a:off x="2525366" y="7922591"/>
            <a:ext cx="9043781" cy="797339"/>
          </a:xfrm>
          <a:prstGeom prst="rect">
            <a:avLst/>
          </a:prstGeom>
        </p:spPr>
        <p:txBody>
          <a:bodyPr/>
          <a:lstStyle/>
          <a:p>
            <a:pPr algn="l" defTabSz="438150">
              <a:spcBef>
                <a:spcPts val="400"/>
              </a:spcBef>
              <a:defRPr sz="3600"/>
            </a:pPr>
            <a:r>
              <a:rPr dirty="0"/>
              <a:t>A Parallel Threading</a:t>
            </a:r>
            <a:r>
              <a:rPr lang="en-US" dirty="0"/>
              <a:t> </a:t>
            </a:r>
            <a:r>
              <a:rPr dirty="0"/>
              <a:t>is a Weaver’s Playground</a:t>
            </a:r>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 name="Spady samples (R).jpg" descr="Spady samples (R).jpg"/>
          <p:cNvPicPr>
            <a:picLocks noGrp="1" noChangeAspect="1"/>
          </p:cNvPicPr>
          <p:nvPr>
            <p:ph type="pic" idx="13"/>
          </p:nvPr>
        </p:nvPicPr>
        <p:blipFill>
          <a:blip r:embed="rId2"/>
          <a:srcRect l="39115" r="39115"/>
          <a:stretch>
            <a:fillRect/>
          </a:stretch>
        </p:blipFill>
        <p:spPr>
          <a:prstGeom prst="rect">
            <a:avLst/>
          </a:prstGeom>
        </p:spPr>
      </p:pic>
      <p:sp>
        <p:nvSpPr>
          <p:cNvPr id="207" name="A Parallel Threading is a  Weaver’s Playground"/>
          <p:cNvSpPr txBox="1">
            <a:spLocks noGrp="1"/>
          </p:cNvSpPr>
          <p:nvPr>
            <p:ph type="title"/>
          </p:nvPr>
        </p:nvSpPr>
        <p:spPr>
          <a:xfrm>
            <a:off x="6731552" y="1260973"/>
            <a:ext cx="5397500" cy="1134631"/>
          </a:xfrm>
          <a:prstGeom prst="rect">
            <a:avLst/>
          </a:prstGeom>
          <a:ln w="12700">
            <a:solidFill>
              <a:schemeClr val="tx1"/>
            </a:solidFill>
          </a:ln>
        </p:spPr>
        <p:txBody>
          <a:bodyPr>
            <a:normAutofit fontScale="90000"/>
          </a:bodyPr>
          <a:lstStyle>
            <a:lvl1pPr defTabSz="414781">
              <a:spcBef>
                <a:spcPts val="1600"/>
              </a:spcBef>
              <a:defRPr sz="3691"/>
            </a:lvl1pPr>
          </a:lstStyle>
          <a:p>
            <a:pPr algn="ctr"/>
            <a:r>
              <a:rPr dirty="0">
                <a:solidFill>
                  <a:srgbClr val="2D5D2F"/>
                </a:solidFill>
              </a:rPr>
              <a:t>A Parallel Threading is a  Weaver’s Playground</a:t>
            </a:r>
          </a:p>
        </p:txBody>
      </p:sp>
      <p:sp>
        <p:nvSpPr>
          <p:cNvPr id="208" name="Enter into a journey of discovery and exploration of how to transform a parallel threading into a myriad of patterns.…"/>
          <p:cNvSpPr txBox="1">
            <a:spLocks noGrp="1"/>
          </p:cNvSpPr>
          <p:nvPr>
            <p:ph type="body" sz="half" idx="1"/>
          </p:nvPr>
        </p:nvSpPr>
        <p:spPr>
          <a:xfrm>
            <a:off x="6837569" y="3141869"/>
            <a:ext cx="5397500" cy="5564809"/>
          </a:xfrm>
          <a:prstGeom prst="rect">
            <a:avLst/>
          </a:prstGeom>
        </p:spPr>
        <p:txBody>
          <a:bodyPr/>
          <a:lstStyle/>
          <a:p>
            <a:r>
              <a:rPr dirty="0"/>
              <a:t>Enter into a journey of discovery and exploration of how to transform a parallel threading into a myriad of patterns.</a:t>
            </a:r>
          </a:p>
          <a:p>
            <a:r>
              <a:rPr dirty="0"/>
              <a:t>You’ll learn the design and drafting processes to empower you to create your own patterns.</a:t>
            </a:r>
          </a:p>
          <a:p>
            <a:r>
              <a:rPr dirty="0"/>
              <a:t>From echo weaves and corkscrew twills to turned taqueté and network-drafted twills - it’s all here!</a:t>
            </a: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3" name="JANNIE TAYLOR"/>
          <p:cNvSpPr txBox="1">
            <a:spLocks noGrp="1"/>
          </p:cNvSpPr>
          <p:nvPr>
            <p:ph type="title"/>
          </p:nvPr>
        </p:nvSpPr>
        <p:spPr>
          <a:xfrm>
            <a:off x="1390812" y="6023011"/>
            <a:ext cx="10223175" cy="2209800"/>
          </a:xfrm>
          <a:prstGeom prst="rect">
            <a:avLst/>
          </a:prstGeom>
        </p:spPr>
        <p:txBody>
          <a:bodyPr/>
          <a:lstStyle/>
          <a:p>
            <a:r>
              <a:rPr dirty="0"/>
              <a:t>JANNIE TAYLOR</a:t>
            </a:r>
          </a:p>
        </p:txBody>
      </p:sp>
      <p:sp>
        <p:nvSpPr>
          <p:cNvPr id="214" name="A Survey of Loom Controlled Lace"/>
          <p:cNvSpPr txBox="1">
            <a:spLocks noGrp="1"/>
          </p:cNvSpPr>
          <p:nvPr>
            <p:ph type="body" sz="quarter" idx="1"/>
          </p:nvPr>
        </p:nvSpPr>
        <p:spPr>
          <a:xfrm>
            <a:off x="1284795" y="8421756"/>
            <a:ext cx="9963978" cy="1231900"/>
          </a:xfrm>
          <a:prstGeom prst="rect">
            <a:avLst/>
          </a:prstGeom>
        </p:spPr>
        <p:txBody>
          <a:bodyPr/>
          <a:lstStyle/>
          <a:p>
            <a:r>
              <a:rPr dirty="0"/>
              <a:t>A Survey of Loom Controlled Lace </a:t>
            </a:r>
          </a:p>
        </p:txBody>
      </p:sp>
      <p:pic>
        <p:nvPicPr>
          <p:cNvPr id="5" name="Picture 4">
            <a:extLst>
              <a:ext uri="{FF2B5EF4-FFF2-40B4-BE49-F238E27FC236}">
                <a16:creationId xmlns:a16="http://schemas.microsoft.com/office/drawing/2014/main" id="{506EAA17-8A0E-CD0E-E004-7B740A0C463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64000" y="335279"/>
            <a:ext cx="4284870" cy="612379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6" name="Taylor.Bronson Spot Blouse.jpg" descr="Taylor.Bronson Spot Blouse.jpg"/>
          <p:cNvPicPr>
            <a:picLocks noGrp="1" noChangeAspect="1"/>
          </p:cNvPicPr>
          <p:nvPr>
            <p:ph type="pic" idx="13"/>
          </p:nvPr>
        </p:nvPicPr>
        <p:blipFill>
          <a:blip r:embed="rId2"/>
          <a:srcRect l="18395" r="18395"/>
          <a:stretch>
            <a:fillRect/>
          </a:stretch>
        </p:blipFill>
        <p:spPr>
          <a:xfrm>
            <a:off x="0" y="0"/>
            <a:ext cx="6202017" cy="9753600"/>
          </a:xfrm>
          <a:prstGeom prst="rect">
            <a:avLst/>
          </a:prstGeom>
        </p:spPr>
      </p:pic>
      <p:sp>
        <p:nvSpPr>
          <p:cNvPr id="218" name="LOOM CONTROLLED LACE"/>
          <p:cNvSpPr txBox="1">
            <a:spLocks noGrp="1"/>
          </p:cNvSpPr>
          <p:nvPr>
            <p:ph type="title"/>
          </p:nvPr>
        </p:nvSpPr>
        <p:spPr>
          <a:xfrm>
            <a:off x="6379953" y="1373256"/>
            <a:ext cx="6294783" cy="723900"/>
          </a:xfrm>
          <a:prstGeom prst="rect">
            <a:avLst/>
          </a:prstGeom>
          <a:ln w="12700">
            <a:solidFill>
              <a:schemeClr val="tx1"/>
            </a:solidFill>
          </a:ln>
        </p:spPr>
        <p:txBody>
          <a:bodyPr>
            <a:normAutofit fontScale="90000"/>
          </a:bodyPr>
          <a:lstStyle>
            <a:lvl1pPr defTabSz="543305">
              <a:spcBef>
                <a:spcPts val="2100"/>
              </a:spcBef>
              <a:defRPr sz="4836"/>
            </a:lvl1pPr>
          </a:lstStyle>
          <a:p>
            <a:r>
              <a:rPr lang="en-US" dirty="0">
                <a:solidFill>
                  <a:srgbClr val="E7215E"/>
                </a:solidFill>
              </a:rPr>
              <a:t> </a:t>
            </a:r>
            <a:r>
              <a:rPr dirty="0">
                <a:solidFill>
                  <a:srgbClr val="E7215E"/>
                </a:solidFill>
              </a:rPr>
              <a:t>LOOM CONTROLLED LACE</a:t>
            </a:r>
          </a:p>
        </p:txBody>
      </p:sp>
      <p:sp>
        <p:nvSpPr>
          <p:cNvPr id="219" name="Discover the subtle differences in lace weaves.…"/>
          <p:cNvSpPr txBox="1">
            <a:spLocks noGrp="1"/>
          </p:cNvSpPr>
          <p:nvPr>
            <p:ph type="body" sz="half" idx="1"/>
          </p:nvPr>
        </p:nvSpPr>
        <p:spPr>
          <a:xfrm>
            <a:off x="6802785" y="2638287"/>
            <a:ext cx="5753377" cy="5366026"/>
          </a:xfrm>
          <a:prstGeom prst="rect">
            <a:avLst/>
          </a:prstGeom>
        </p:spPr>
        <p:txBody>
          <a:bodyPr>
            <a:noAutofit/>
          </a:bodyPr>
          <a:lstStyle/>
          <a:p>
            <a:r>
              <a:rPr lang="en-US" sz="2400" dirty="0">
                <a:ea typeface="Times New Roman" panose="02020603050405020304" pitchFamily="18" charset="0"/>
                <a:cs typeface="Times New Roman" panose="02020603050405020304" pitchFamily="18" charset="0"/>
              </a:rPr>
              <a:t>Learn all about Loom-Controlled Lace through illustrated lecture, guided practice; and hands-on weaving</a:t>
            </a:r>
            <a:r>
              <a:rPr lang="en-US" sz="2400" b="1" dirty="0">
                <a:ea typeface="Times New Roman" panose="02020603050405020304" pitchFamily="18" charset="0"/>
                <a:cs typeface="Times New Roman" panose="02020603050405020304" pitchFamily="18" charset="0"/>
              </a:rPr>
              <a:t>. </a:t>
            </a:r>
            <a:endParaRPr lang="en-US" sz="2400" dirty="0"/>
          </a:p>
          <a:p>
            <a:r>
              <a:rPr lang="en-US" sz="2400" dirty="0"/>
              <a:t>D</a:t>
            </a:r>
            <a:r>
              <a:rPr sz="2400" dirty="0"/>
              <a:t>iscover the subtle differences </a:t>
            </a:r>
            <a:r>
              <a:rPr lang="en-US" sz="2400" dirty="0"/>
              <a:t>between these similar weaves and how to tell them apart</a:t>
            </a:r>
            <a:r>
              <a:rPr sz="2400" dirty="0"/>
              <a:t>.</a:t>
            </a:r>
          </a:p>
          <a:p>
            <a:r>
              <a:rPr lang="en-US" sz="2400" dirty="0">
                <a:effectLst/>
                <a:ea typeface="Times New Roman" panose="02020603050405020304" pitchFamily="18" charset="0"/>
                <a:cs typeface="Times New Roman" panose="02020603050405020304" pitchFamily="18" charset="0"/>
              </a:rPr>
              <a:t>Weave an assortment of samples on looms threaded to a variety of Lace Weaves. </a:t>
            </a:r>
            <a:endParaRPr lang="en-US" sz="2400" dirty="0"/>
          </a:p>
          <a:p>
            <a:r>
              <a:rPr sz="2400" dirty="0"/>
              <a:t>You’ll create your own </a:t>
            </a:r>
            <a:r>
              <a:rPr lang="en-US" sz="2400" dirty="0"/>
              <a:t>annotated </a:t>
            </a:r>
            <a:r>
              <a:rPr sz="2400" dirty="0"/>
              <a:t>Lace Weave workbook and set of samples.</a:t>
            </a:r>
            <a:endParaRPr lang="en-US" sz="2400" dirty="0"/>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 name="August 3-6, 2023…"/>
          <p:cNvSpPr txBox="1">
            <a:spLocks noGrp="1"/>
          </p:cNvSpPr>
          <p:nvPr>
            <p:ph type="title"/>
          </p:nvPr>
        </p:nvSpPr>
        <p:spPr>
          <a:xfrm>
            <a:off x="571500" y="1502525"/>
            <a:ext cx="11861800" cy="5181601"/>
          </a:xfrm>
          <a:prstGeom prst="rect">
            <a:avLst/>
          </a:prstGeom>
          <a:effectLst>
            <a:outerShdw blurRad="63500" dist="69357" dir="19589668" rotWithShape="0">
              <a:srgbClr val="000000">
                <a:alpha val="50000"/>
              </a:srgbClr>
            </a:outerShdw>
          </a:effectLst>
        </p:spPr>
        <p:txBody>
          <a:bodyPr/>
          <a:lstStyle/>
          <a:p>
            <a:r>
              <a:rPr dirty="0"/>
              <a:t>August 3-6, 2023</a:t>
            </a:r>
          </a:p>
          <a:p>
            <a:r>
              <a:rPr dirty="0"/>
              <a:t>Cal poly</a:t>
            </a:r>
          </a:p>
          <a:p>
            <a:r>
              <a:rPr dirty="0"/>
              <a:t>San </a:t>
            </a:r>
            <a:r>
              <a:t>Luis o</a:t>
            </a:r>
            <a:r>
              <a:rPr lang="en-US"/>
              <a:t>b</a:t>
            </a:r>
            <a:r>
              <a:t>ispo</a:t>
            </a:r>
            <a:endParaRPr dirty="0"/>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1" name="old wheel.jpg" descr="old wheel.jpg"/>
          <p:cNvPicPr>
            <a:picLocks noGrp="1" noChangeAspect="1"/>
          </p:cNvPicPr>
          <p:nvPr>
            <p:ph type="pic" idx="13"/>
          </p:nvPr>
        </p:nvPicPr>
        <p:blipFill>
          <a:blip r:embed="rId2"/>
          <a:srcRect l="5989" r="5989"/>
          <a:stretch>
            <a:fillRect/>
          </a:stretch>
        </p:blipFill>
        <p:spPr>
          <a:xfrm>
            <a:off x="-303143" y="0"/>
            <a:ext cx="6664185" cy="9753600"/>
          </a:xfrm>
          <a:prstGeom prst="rect">
            <a:avLst/>
          </a:prstGeom>
        </p:spPr>
      </p:pic>
      <p:sp>
        <p:nvSpPr>
          <p:cNvPr id="223" name="Spinning"/>
          <p:cNvSpPr txBox="1">
            <a:spLocks noGrp="1"/>
          </p:cNvSpPr>
          <p:nvPr>
            <p:ph type="title"/>
          </p:nvPr>
        </p:nvSpPr>
        <p:spPr>
          <a:xfrm>
            <a:off x="5630517" y="3923939"/>
            <a:ext cx="7051813" cy="3192478"/>
          </a:xfrm>
          <a:prstGeom prst="rect">
            <a:avLst/>
          </a:prstGeom>
          <a:solidFill>
            <a:schemeClr val="bg1"/>
          </a:solidFill>
          <a:ln w="28575">
            <a:solidFill>
              <a:schemeClr val="accent5">
                <a:lumMod val="50000"/>
              </a:schemeClr>
            </a:solidFill>
          </a:ln>
          <a:effectLst>
            <a:outerShdw blurRad="63500" dist="69357" dir="19589668" rotWithShape="0">
              <a:srgbClr val="000000">
                <a:alpha val="50000"/>
              </a:srgbClr>
            </a:outerShdw>
          </a:effectLst>
        </p:spPr>
        <p:txBody>
          <a:bodyPr lIns="274320">
            <a:noAutofit/>
          </a:bodyPr>
          <a:lstStyle>
            <a:lvl1pPr defTabSz="566674">
              <a:spcBef>
                <a:spcPts val="2200"/>
              </a:spcBef>
              <a:defRPr sz="12513"/>
            </a:lvl1pPr>
          </a:lstStyle>
          <a:p>
            <a:r>
              <a:rPr sz="9600" dirty="0"/>
              <a:t>Spinning</a:t>
            </a:r>
            <a:r>
              <a:rPr lang="en-US" sz="9600" dirty="0"/>
              <a:t>    Workshops</a:t>
            </a:r>
            <a:endParaRPr sz="9600" dirty="0"/>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 name="Larson headshot.jpg" descr="Larson headshot.jpg"/>
          <p:cNvPicPr>
            <a:picLocks noGrp="1" noChangeAspect="1"/>
          </p:cNvPicPr>
          <p:nvPr>
            <p:ph type="pic" idx="13"/>
          </p:nvPr>
        </p:nvPicPr>
        <p:blipFill>
          <a:blip r:embed="rId2"/>
          <a:srcRect/>
          <a:stretch>
            <a:fillRect/>
          </a:stretch>
        </p:blipFill>
        <p:spPr>
          <a:xfrm>
            <a:off x="3914560" y="732864"/>
            <a:ext cx="5482406" cy="548240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28" name="Kate Larson"/>
          <p:cNvSpPr txBox="1">
            <a:spLocks noGrp="1"/>
          </p:cNvSpPr>
          <p:nvPr>
            <p:ph type="title"/>
          </p:nvPr>
        </p:nvSpPr>
        <p:spPr>
          <a:xfrm>
            <a:off x="2049252" y="5832610"/>
            <a:ext cx="9213022" cy="2209800"/>
          </a:xfrm>
          <a:prstGeom prst="rect">
            <a:avLst/>
          </a:prstGeom>
        </p:spPr>
        <p:txBody>
          <a:bodyPr/>
          <a:lstStyle/>
          <a:p>
            <a:r>
              <a:rPr dirty="0"/>
              <a:t>Kate Larson</a:t>
            </a:r>
          </a:p>
        </p:txBody>
      </p:sp>
      <p:sp>
        <p:nvSpPr>
          <p:cNvPr id="229" name="Blending and Spinning…"/>
          <p:cNvSpPr txBox="1">
            <a:spLocks noGrp="1"/>
          </p:cNvSpPr>
          <p:nvPr>
            <p:ph type="body" sz="quarter" idx="1"/>
          </p:nvPr>
        </p:nvSpPr>
        <p:spPr>
          <a:xfrm>
            <a:off x="4439479" y="7938044"/>
            <a:ext cx="6294782" cy="1231900"/>
          </a:xfrm>
          <a:prstGeom prst="rect">
            <a:avLst/>
          </a:prstGeom>
        </p:spPr>
        <p:txBody>
          <a:bodyPr>
            <a:normAutofit/>
          </a:bodyPr>
          <a:lstStyle/>
          <a:p>
            <a:pPr defTabSz="438150">
              <a:spcBef>
                <a:spcPts val="400"/>
              </a:spcBef>
              <a:defRPr sz="3600"/>
            </a:pPr>
            <a:r>
              <a:rPr lang="en-US" dirty="0"/>
              <a:t>Vibrant: </a:t>
            </a:r>
            <a:r>
              <a:rPr dirty="0"/>
              <a:t>Blending and</a:t>
            </a:r>
            <a:r>
              <a:rPr lang="en-US" dirty="0"/>
              <a:t> </a:t>
            </a:r>
            <a:r>
              <a:rPr dirty="0"/>
              <a:t>Spinning </a:t>
            </a:r>
          </a:p>
          <a:p>
            <a:pPr defTabSz="438150">
              <a:spcBef>
                <a:spcPts val="400"/>
              </a:spcBef>
              <a:defRPr sz="3600"/>
            </a:pPr>
            <a:r>
              <a:rPr dirty="0"/>
              <a:t>for Color Effects</a:t>
            </a:r>
          </a:p>
        </p:txBody>
      </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1" name="Larson class photo.jpg" descr="Larson class photo.jpg"/>
          <p:cNvPicPr>
            <a:picLocks noGrp="1" noChangeAspect="1"/>
          </p:cNvPicPr>
          <p:nvPr>
            <p:ph type="pic" idx="13"/>
          </p:nvPr>
        </p:nvPicPr>
        <p:blipFill>
          <a:blip r:embed="rId2"/>
          <a:srcRect l="25802" r="25802"/>
          <a:stretch>
            <a:fillRect/>
          </a:stretch>
        </p:blipFill>
        <p:spPr>
          <a:prstGeom prst="rect">
            <a:avLst/>
          </a:prstGeom>
        </p:spPr>
      </p:pic>
      <p:sp>
        <p:nvSpPr>
          <p:cNvPr id="233" name="Blending and Spinning for Color Effects"/>
          <p:cNvSpPr txBox="1">
            <a:spLocks noGrp="1"/>
          </p:cNvSpPr>
          <p:nvPr>
            <p:ph type="title"/>
          </p:nvPr>
        </p:nvSpPr>
        <p:spPr>
          <a:xfrm>
            <a:off x="6731116" y="1391478"/>
            <a:ext cx="5451382" cy="1256666"/>
          </a:xfrm>
          <a:prstGeom prst="rect">
            <a:avLst/>
          </a:prstGeom>
          <a:ln w="19050">
            <a:solidFill>
              <a:srgbClr val="0070C0"/>
            </a:solidFill>
          </a:ln>
        </p:spPr>
        <p:txBody>
          <a:bodyPr lIns="182880">
            <a:normAutofit fontScale="90000"/>
          </a:bodyPr>
          <a:lstStyle>
            <a:lvl1pPr defTabSz="461518">
              <a:spcBef>
                <a:spcPts val="1800"/>
              </a:spcBef>
              <a:defRPr sz="4108"/>
            </a:lvl1pPr>
          </a:lstStyle>
          <a:p>
            <a:r>
              <a:rPr dirty="0">
                <a:solidFill>
                  <a:srgbClr val="00B0F0"/>
                </a:solidFill>
              </a:rPr>
              <a:t>Blending and Spinning </a:t>
            </a:r>
            <a:r>
              <a:rPr lang="en-US" dirty="0">
                <a:solidFill>
                  <a:srgbClr val="00B0F0"/>
                </a:solidFill>
              </a:rPr>
              <a:t> </a:t>
            </a:r>
            <a:r>
              <a:rPr dirty="0">
                <a:solidFill>
                  <a:srgbClr val="00B0F0"/>
                </a:solidFill>
              </a:rPr>
              <a:t>for Color Effects</a:t>
            </a:r>
          </a:p>
        </p:txBody>
      </p:sp>
      <p:sp>
        <p:nvSpPr>
          <p:cNvPr id="234" name="You’ll prepare and sample a variety of yarns -- tweed, marled, ombre and more -- while exploring color interactions.…"/>
          <p:cNvSpPr txBox="1">
            <a:spLocks noGrp="1"/>
          </p:cNvSpPr>
          <p:nvPr>
            <p:ph type="body" sz="half" idx="1"/>
          </p:nvPr>
        </p:nvSpPr>
        <p:spPr>
          <a:xfrm>
            <a:off x="6996159" y="3433418"/>
            <a:ext cx="5397500" cy="4928704"/>
          </a:xfrm>
          <a:prstGeom prst="rect">
            <a:avLst/>
          </a:prstGeom>
        </p:spPr>
        <p:txBody>
          <a:bodyPr/>
          <a:lstStyle/>
          <a:p>
            <a:r>
              <a:rPr dirty="0"/>
              <a:t>You’ll prepare and sample a variety of yarns -- tweed, marled, ombre and more -- while exploring color interactions.</a:t>
            </a:r>
          </a:p>
          <a:p>
            <a:r>
              <a:rPr dirty="0"/>
              <a:t>Learn to create several different preparations and blends using your handcards.</a:t>
            </a:r>
          </a:p>
          <a:p>
            <a:r>
              <a:rPr dirty="0"/>
              <a:t>Try your hand at color blending on a hackle.</a:t>
            </a:r>
          </a:p>
        </p:txBody>
      </p: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6" name="Schneider bio photo (2).jpg" descr="Schneider bio photo (2).jpg"/>
          <p:cNvPicPr>
            <a:picLocks noGrp="1" noChangeAspect="1"/>
          </p:cNvPicPr>
          <p:nvPr>
            <p:ph type="pic" idx="13"/>
          </p:nvPr>
        </p:nvPicPr>
        <p:blipFill>
          <a:blip r:embed="rId2"/>
          <a:srcRect t="2424"/>
          <a:stretch>
            <a:fillRect/>
          </a:stretch>
        </p:blipFill>
        <p:spPr>
          <a:xfrm>
            <a:off x="2804569" y="26504"/>
            <a:ext cx="7202335" cy="784737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39" name="Angela Schneider"/>
          <p:cNvSpPr txBox="1">
            <a:spLocks noGrp="1"/>
          </p:cNvSpPr>
          <p:nvPr>
            <p:ph type="title"/>
          </p:nvPr>
        </p:nvSpPr>
        <p:spPr>
          <a:xfrm>
            <a:off x="598003" y="6319018"/>
            <a:ext cx="12031317" cy="1729409"/>
          </a:xfrm>
          <a:prstGeom prst="rect">
            <a:avLst/>
          </a:prstGeom>
        </p:spPr>
        <p:txBody>
          <a:bodyPr>
            <a:normAutofit fontScale="90000"/>
          </a:bodyPr>
          <a:lstStyle/>
          <a:p>
            <a:pPr algn="ctr"/>
            <a:r>
              <a:rPr dirty="0">
                <a:ln w="19050">
                  <a:solidFill>
                    <a:srgbClr val="0B0101"/>
                  </a:solidFill>
                </a:ln>
                <a:solidFill>
                  <a:srgbClr val="A5951B"/>
                </a:solidFill>
              </a:rPr>
              <a:t>Angela Schneider</a:t>
            </a:r>
            <a:r>
              <a:rPr lang="en-US" dirty="0">
                <a:ln w="19050">
                  <a:solidFill>
                    <a:srgbClr val="0B0101"/>
                  </a:solidFill>
                </a:ln>
                <a:solidFill>
                  <a:srgbClr val="A5951B"/>
                </a:solidFill>
              </a:rPr>
              <a:t> </a:t>
            </a:r>
            <a:endParaRPr dirty="0">
              <a:ln w="19050">
                <a:solidFill>
                  <a:srgbClr val="0B0101"/>
                </a:solidFill>
              </a:ln>
              <a:solidFill>
                <a:srgbClr val="A5951B"/>
              </a:solidFill>
            </a:endParaRPr>
          </a:p>
        </p:txBody>
      </p:sp>
      <p:sp>
        <p:nvSpPr>
          <p:cNvPr id="240" name="The Short and Long of Spinning"/>
          <p:cNvSpPr txBox="1">
            <a:spLocks noGrp="1"/>
          </p:cNvSpPr>
          <p:nvPr>
            <p:ph type="body" sz="quarter" idx="1"/>
          </p:nvPr>
        </p:nvSpPr>
        <p:spPr>
          <a:xfrm>
            <a:off x="3684104" y="8521700"/>
            <a:ext cx="7967318" cy="860839"/>
          </a:xfrm>
          <a:prstGeom prst="rect">
            <a:avLst/>
          </a:prstGeom>
        </p:spPr>
        <p:txBody>
          <a:bodyPr/>
          <a:lstStyle/>
          <a:p>
            <a:r>
              <a:rPr dirty="0"/>
              <a:t>The Short and Long of Spinning</a:t>
            </a:r>
          </a:p>
        </p:txBody>
      </p:sp>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2" name="schneider class photo (2).jpg" descr="schneider class photo (2).jpg"/>
          <p:cNvPicPr>
            <a:picLocks noGrp="1" noChangeAspect="1"/>
          </p:cNvPicPr>
          <p:nvPr>
            <p:ph type="pic" idx="13"/>
          </p:nvPr>
        </p:nvPicPr>
        <p:blipFill>
          <a:blip r:embed="rId2"/>
          <a:srcRect l="24704" r="24704"/>
          <a:stretch>
            <a:fillRect/>
          </a:stretch>
        </p:blipFill>
        <p:spPr>
          <a:prstGeom prst="rect">
            <a:avLst/>
          </a:prstGeom>
        </p:spPr>
      </p:pic>
      <p:sp>
        <p:nvSpPr>
          <p:cNvPr id="244" name="The Short and Long of Spinning"/>
          <p:cNvSpPr txBox="1">
            <a:spLocks noGrp="1"/>
          </p:cNvSpPr>
          <p:nvPr>
            <p:ph type="title"/>
          </p:nvPr>
        </p:nvSpPr>
        <p:spPr>
          <a:xfrm>
            <a:off x="4850297" y="1134717"/>
            <a:ext cx="7673008" cy="723900"/>
          </a:xfrm>
          <a:prstGeom prst="rect">
            <a:avLst/>
          </a:prstGeom>
          <a:solidFill>
            <a:schemeClr val="bg1"/>
          </a:solidFill>
          <a:ln>
            <a:solidFill>
              <a:schemeClr val="tx1">
                <a:lumMod val="50000"/>
              </a:schemeClr>
            </a:solidFill>
          </a:ln>
        </p:spPr>
        <p:txBody>
          <a:bodyPr>
            <a:normAutofit/>
          </a:bodyPr>
          <a:lstStyle>
            <a:lvl1pPr defTabSz="432308">
              <a:spcBef>
                <a:spcPts val="1700"/>
              </a:spcBef>
              <a:defRPr sz="3848"/>
            </a:lvl1pPr>
          </a:lstStyle>
          <a:p>
            <a:pPr algn="ctr"/>
            <a:r>
              <a:rPr dirty="0">
                <a:solidFill>
                  <a:schemeClr val="accent5">
                    <a:lumMod val="50000"/>
                  </a:schemeClr>
                </a:solidFill>
              </a:rPr>
              <a:t>The Short and Long of Spinning</a:t>
            </a:r>
          </a:p>
        </p:txBody>
      </p:sp>
      <p:sp>
        <p:nvSpPr>
          <p:cNvPr id="245" name="Explore drafting techniques and fiber preparations that cover the range from the smoothest worsted to the loftiest woolen yarns.…"/>
          <p:cNvSpPr txBox="1">
            <a:spLocks noGrp="1"/>
          </p:cNvSpPr>
          <p:nvPr>
            <p:ph type="body" sz="half" idx="1"/>
          </p:nvPr>
        </p:nvSpPr>
        <p:spPr>
          <a:xfrm>
            <a:off x="6782352" y="2257563"/>
            <a:ext cx="5397500" cy="5238474"/>
          </a:xfrm>
          <a:prstGeom prst="rect">
            <a:avLst/>
          </a:prstGeom>
        </p:spPr>
        <p:txBody>
          <a:bodyPr/>
          <a:lstStyle/>
          <a:p>
            <a:r>
              <a:rPr dirty="0"/>
              <a:t>Explore drafting techniques and fiber preparations that cover the range from the smoothest worsted to the loftiest woolen yarns.</a:t>
            </a:r>
          </a:p>
          <a:p>
            <a:r>
              <a:rPr dirty="0"/>
              <a:t>Plus try the carding and combing techniques to go with them.</a:t>
            </a:r>
          </a:p>
          <a:p>
            <a:r>
              <a:rPr dirty="0"/>
              <a:t>Examine the appropriate fibers, preparations, and characteristics for each.</a:t>
            </a:r>
          </a:p>
        </p:txBody>
      </p:sp>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7" name="IMG_1662.JPG" descr="IMG_1662.JPG"/>
          <p:cNvPicPr>
            <a:picLocks noGrp="1" noChangeAspect="1"/>
          </p:cNvPicPr>
          <p:nvPr>
            <p:ph type="pic" idx="13"/>
          </p:nvPr>
        </p:nvPicPr>
        <p:blipFill>
          <a:blip r:embed="rId2"/>
          <a:srcRect l="5989" r="5989"/>
          <a:stretch>
            <a:fillRect/>
          </a:stretch>
        </p:blipFill>
        <p:spPr>
          <a:prstGeom prst="rect">
            <a:avLst/>
          </a:prstGeom>
        </p:spPr>
      </p:pic>
      <p:sp>
        <p:nvSpPr>
          <p:cNvPr id="248" name="Dyeing"/>
          <p:cNvSpPr txBox="1">
            <a:spLocks noGrp="1"/>
          </p:cNvSpPr>
          <p:nvPr>
            <p:ph type="title"/>
          </p:nvPr>
        </p:nvSpPr>
        <p:spPr>
          <a:xfrm>
            <a:off x="6438900" y="3413048"/>
            <a:ext cx="6438900" cy="2126361"/>
          </a:xfrm>
          <a:prstGeom prst="rect">
            <a:avLst/>
          </a:prstGeom>
        </p:spPr>
        <p:txBody>
          <a:bodyPr>
            <a:normAutofit fontScale="90000"/>
          </a:bodyPr>
          <a:lstStyle>
            <a:lvl1pPr algn="ctr">
              <a:lnSpc>
                <a:spcPct val="80000"/>
              </a:lnSpc>
              <a:spcBef>
                <a:spcPts val="0"/>
              </a:spcBef>
              <a:defRPr sz="18200">
                <a:solidFill>
                  <a:srgbClr val="5C5C5C"/>
                </a:solidFill>
              </a:defRPr>
            </a:lvl1pPr>
          </a:lstStyle>
          <a:p>
            <a:r>
              <a:rPr sz="9600" dirty="0">
                <a:solidFill>
                  <a:srgbClr val="E7215E"/>
                </a:solidFill>
              </a:rPr>
              <a:t>Dyeing</a:t>
            </a:r>
            <a:br>
              <a:rPr lang="en-US" sz="9600" dirty="0">
                <a:solidFill>
                  <a:srgbClr val="E7215E"/>
                </a:solidFill>
              </a:rPr>
            </a:br>
            <a:r>
              <a:rPr lang="en-US" sz="9600" dirty="0">
                <a:solidFill>
                  <a:srgbClr val="E7215E"/>
                </a:solidFill>
              </a:rPr>
              <a:t>Workshops</a:t>
            </a:r>
            <a:endParaRPr sz="9600" dirty="0">
              <a:solidFill>
                <a:srgbClr val="E7215E"/>
              </a:solidFill>
            </a:endParaRPr>
          </a:p>
        </p:txBody>
      </p:sp>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0" name="Nancy Finn headshot.jpg" descr="Nancy Finn headshot.jpg"/>
          <p:cNvPicPr>
            <a:picLocks noGrp="1" noChangeAspect="1"/>
          </p:cNvPicPr>
          <p:nvPr>
            <p:ph type="pic" idx="13"/>
          </p:nvPr>
        </p:nvPicPr>
        <p:blipFill>
          <a:blip r:embed="rId2"/>
          <a:srcRect/>
          <a:stretch>
            <a:fillRect/>
          </a:stretch>
        </p:blipFill>
        <p:spPr>
          <a:xfrm>
            <a:off x="1128220" y="987739"/>
            <a:ext cx="5374178" cy="801928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53" name="Nancy Finn"/>
          <p:cNvSpPr txBox="1">
            <a:spLocks noGrp="1"/>
          </p:cNvSpPr>
          <p:nvPr>
            <p:ph type="title"/>
          </p:nvPr>
        </p:nvSpPr>
        <p:spPr>
          <a:xfrm>
            <a:off x="6927361" y="2802835"/>
            <a:ext cx="5374179" cy="3187148"/>
          </a:xfrm>
          <a:prstGeom prst="rect">
            <a:avLst/>
          </a:prstGeom>
        </p:spPr>
        <p:txBody>
          <a:bodyPr>
            <a:normAutofit/>
          </a:bodyPr>
          <a:lstStyle/>
          <a:p>
            <a:pPr algn="l"/>
            <a:r>
              <a:rPr dirty="0"/>
              <a:t>Nancy </a:t>
            </a:r>
            <a:br>
              <a:rPr lang="en-US" dirty="0"/>
            </a:br>
            <a:r>
              <a:rPr dirty="0"/>
              <a:t>Finn</a:t>
            </a:r>
          </a:p>
        </p:txBody>
      </p:sp>
      <p:sp>
        <p:nvSpPr>
          <p:cNvPr id="254" name="Working Your Way Around the Color Wheel:…"/>
          <p:cNvSpPr txBox="1">
            <a:spLocks noGrp="1"/>
          </p:cNvSpPr>
          <p:nvPr>
            <p:ph type="body" sz="quarter" idx="1"/>
          </p:nvPr>
        </p:nvSpPr>
        <p:spPr>
          <a:xfrm>
            <a:off x="6679095" y="6329776"/>
            <a:ext cx="5870713" cy="1263720"/>
          </a:xfrm>
          <a:prstGeom prst="rect">
            <a:avLst/>
          </a:prstGeom>
        </p:spPr>
        <p:txBody>
          <a:bodyPr>
            <a:noAutofit/>
          </a:bodyPr>
          <a:lstStyle/>
          <a:p>
            <a:pPr algn="l" defTabSz="438150">
              <a:spcBef>
                <a:spcPts val="400"/>
              </a:spcBef>
              <a:defRPr sz="3600"/>
            </a:pPr>
            <a:r>
              <a:rPr sz="3600" dirty="0">
                <a:solidFill>
                  <a:schemeClr val="accent5">
                    <a:lumMod val="50000"/>
                  </a:schemeClr>
                </a:solidFill>
              </a:rPr>
              <a:t>Working Your Way</a:t>
            </a:r>
            <a:r>
              <a:rPr lang="en-US" sz="3600" dirty="0">
                <a:solidFill>
                  <a:schemeClr val="accent5">
                    <a:lumMod val="50000"/>
                  </a:schemeClr>
                </a:solidFill>
              </a:rPr>
              <a:t> </a:t>
            </a:r>
            <a:r>
              <a:rPr sz="3600" dirty="0">
                <a:solidFill>
                  <a:schemeClr val="accent5">
                    <a:lumMod val="50000"/>
                  </a:schemeClr>
                </a:solidFill>
              </a:rPr>
              <a:t>Around the </a:t>
            </a:r>
            <a:endParaRPr lang="en-US" sz="3600" dirty="0">
              <a:solidFill>
                <a:schemeClr val="accent5">
                  <a:lumMod val="50000"/>
                </a:schemeClr>
              </a:solidFill>
            </a:endParaRPr>
          </a:p>
          <a:p>
            <a:pPr algn="l" defTabSz="438150">
              <a:spcBef>
                <a:spcPts val="400"/>
              </a:spcBef>
              <a:defRPr sz="3600"/>
            </a:pPr>
            <a:endParaRPr lang="en-US" sz="1100" dirty="0">
              <a:solidFill>
                <a:schemeClr val="accent5">
                  <a:lumMod val="50000"/>
                </a:schemeClr>
              </a:solidFill>
            </a:endParaRPr>
          </a:p>
          <a:p>
            <a:pPr algn="l" defTabSz="438150">
              <a:spcBef>
                <a:spcPts val="400"/>
              </a:spcBef>
              <a:defRPr sz="3600"/>
            </a:pPr>
            <a:r>
              <a:rPr sz="3600" dirty="0">
                <a:solidFill>
                  <a:schemeClr val="accent5">
                    <a:lumMod val="50000"/>
                  </a:schemeClr>
                </a:solidFill>
              </a:rPr>
              <a:t>Color Wheel: </a:t>
            </a:r>
            <a:r>
              <a:rPr lang="en-US" sz="3600" dirty="0">
                <a:solidFill>
                  <a:schemeClr val="accent5">
                    <a:lumMod val="50000"/>
                  </a:schemeClr>
                </a:solidFill>
              </a:rPr>
              <a:t> </a:t>
            </a:r>
            <a:r>
              <a:rPr sz="3600" dirty="0">
                <a:solidFill>
                  <a:schemeClr val="accent5">
                    <a:lumMod val="50000"/>
                  </a:schemeClr>
                </a:solidFill>
              </a:rPr>
              <a:t>A Color Survey</a:t>
            </a:r>
          </a:p>
        </p:txBody>
      </p:sp>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 name="Nancy Finn workshop photo.jpg" descr="Nancy Finn workshop photo.jpg"/>
          <p:cNvPicPr>
            <a:picLocks noGrp="1" noChangeAspect="1"/>
          </p:cNvPicPr>
          <p:nvPr>
            <p:ph type="pic" idx="13"/>
          </p:nvPr>
        </p:nvPicPr>
        <p:blipFill>
          <a:blip r:embed="rId2"/>
          <a:srcRect l="24782" r="24782"/>
          <a:stretch>
            <a:fillRect/>
          </a:stretch>
        </p:blipFill>
        <p:spPr>
          <a:prstGeom prst="rect">
            <a:avLst/>
          </a:prstGeom>
        </p:spPr>
      </p:pic>
      <p:sp>
        <p:nvSpPr>
          <p:cNvPr id="258" name="Working Your Way Around the Color Wheel: A Color Survey"/>
          <p:cNvSpPr txBox="1">
            <a:spLocks noGrp="1"/>
          </p:cNvSpPr>
          <p:nvPr>
            <p:ph type="title"/>
          </p:nvPr>
        </p:nvSpPr>
        <p:spPr>
          <a:xfrm>
            <a:off x="5539410" y="1114774"/>
            <a:ext cx="7169426" cy="1243625"/>
          </a:xfrm>
          <a:prstGeom prst="rect">
            <a:avLst/>
          </a:prstGeom>
          <a:solidFill>
            <a:srgbClr val="C3A587"/>
          </a:solidFill>
          <a:ln w="28575">
            <a:solidFill>
              <a:schemeClr val="accent1">
                <a:lumMod val="50000"/>
              </a:schemeClr>
            </a:solidFill>
          </a:ln>
        </p:spPr>
        <p:txBody>
          <a:bodyPr lIns="182880">
            <a:normAutofit fontScale="90000"/>
          </a:bodyPr>
          <a:lstStyle>
            <a:lvl1pPr defTabSz="449833">
              <a:spcBef>
                <a:spcPts val="1700"/>
              </a:spcBef>
              <a:defRPr sz="4004"/>
            </a:lvl1pPr>
          </a:lstStyle>
          <a:p>
            <a:r>
              <a:rPr dirty="0">
                <a:solidFill>
                  <a:srgbClr val="002060"/>
                </a:solidFill>
              </a:rPr>
              <a:t>Working Your Way Around the Color Wheel: </a:t>
            </a:r>
            <a:r>
              <a:rPr lang="en-US" dirty="0">
                <a:solidFill>
                  <a:srgbClr val="002060"/>
                </a:solidFill>
              </a:rPr>
              <a:t> </a:t>
            </a:r>
            <a:r>
              <a:rPr dirty="0">
                <a:solidFill>
                  <a:srgbClr val="002060"/>
                </a:solidFill>
              </a:rPr>
              <a:t>A Color Survey</a:t>
            </a:r>
          </a:p>
        </p:txBody>
      </p:sp>
      <p:sp>
        <p:nvSpPr>
          <p:cNvPr id="259" name="Create your own set of colors including primary, secondary, and tertiary colors.…"/>
          <p:cNvSpPr txBox="1">
            <a:spLocks noGrp="1"/>
          </p:cNvSpPr>
          <p:nvPr>
            <p:ph type="body" sz="half" idx="1"/>
          </p:nvPr>
        </p:nvSpPr>
        <p:spPr>
          <a:xfrm>
            <a:off x="6685172" y="2836517"/>
            <a:ext cx="5397500" cy="4769678"/>
          </a:xfrm>
          <a:prstGeom prst="rect">
            <a:avLst/>
          </a:prstGeom>
        </p:spPr>
        <p:txBody>
          <a:bodyPr/>
          <a:lstStyle/>
          <a:p>
            <a:r>
              <a:rPr dirty="0"/>
              <a:t>Create your own set of colors including primary, secondary, and tertiary colors.</a:t>
            </a:r>
          </a:p>
          <a:p>
            <a:r>
              <a:rPr dirty="0"/>
              <a:t>This also includes toned and shaded colors, as well as tints and a gray scale.</a:t>
            </a:r>
          </a:p>
          <a:p>
            <a:r>
              <a:rPr dirty="0"/>
              <a:t>Each student will create approximately 100 color samples, time and energy permitting.</a:t>
            </a:r>
          </a:p>
        </p:txBody>
      </p:sp>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1" name="Keegan headshot (2).jpg" descr="Keegan headshot (2).jpg"/>
          <p:cNvPicPr>
            <a:picLocks noGrp="1" noChangeAspect="1"/>
          </p:cNvPicPr>
          <p:nvPr>
            <p:ph type="pic" idx="13"/>
          </p:nvPr>
        </p:nvPicPr>
        <p:blipFill>
          <a:blip r:embed="rId2"/>
          <a:srcRect/>
          <a:stretch>
            <a:fillRect/>
          </a:stretch>
        </p:blipFill>
        <p:spPr>
          <a:xfrm>
            <a:off x="421310" y="469696"/>
            <a:ext cx="6030308" cy="699127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64" name="Graham Keegan"/>
          <p:cNvSpPr txBox="1">
            <a:spLocks noGrp="1"/>
          </p:cNvSpPr>
          <p:nvPr>
            <p:ph type="title"/>
          </p:nvPr>
        </p:nvSpPr>
        <p:spPr>
          <a:xfrm>
            <a:off x="571500" y="7079413"/>
            <a:ext cx="11861800" cy="2209800"/>
          </a:xfrm>
          <a:prstGeom prst="rect">
            <a:avLst/>
          </a:prstGeom>
        </p:spPr>
        <p:txBody>
          <a:bodyPr/>
          <a:lstStyle/>
          <a:p>
            <a:r>
              <a:rPr dirty="0">
                <a:ln>
                  <a:solidFill>
                    <a:schemeClr val="accent4">
                      <a:lumMod val="60000"/>
                      <a:lumOff val="40000"/>
                    </a:schemeClr>
                  </a:solidFill>
                </a:ln>
                <a:solidFill>
                  <a:srgbClr val="A21616"/>
                </a:solidFill>
              </a:rPr>
              <a:t>Graham Keegan</a:t>
            </a:r>
          </a:p>
        </p:txBody>
      </p:sp>
      <p:sp>
        <p:nvSpPr>
          <p:cNvPr id="265" name="Know Madder:…"/>
          <p:cNvSpPr txBox="1">
            <a:spLocks noGrp="1"/>
          </p:cNvSpPr>
          <p:nvPr>
            <p:ph type="body" sz="quarter" idx="1"/>
          </p:nvPr>
        </p:nvSpPr>
        <p:spPr>
          <a:xfrm>
            <a:off x="6701182" y="5701185"/>
            <a:ext cx="5535477" cy="1364975"/>
          </a:xfrm>
          <a:prstGeom prst="rect">
            <a:avLst/>
          </a:prstGeom>
          <a:solidFill>
            <a:schemeClr val="bg1">
              <a:lumMod val="95000"/>
            </a:schemeClr>
          </a:solidFill>
          <a:ln>
            <a:solidFill>
              <a:srgbClr val="0B0101"/>
            </a:solidFill>
          </a:ln>
        </p:spPr>
        <p:txBody>
          <a:bodyPr rIns="274320">
            <a:normAutofit lnSpcReduction="10000"/>
          </a:bodyPr>
          <a:lstStyle/>
          <a:p>
            <a:pPr defTabSz="438150">
              <a:spcBef>
                <a:spcPts val="400"/>
              </a:spcBef>
              <a:defRPr sz="3600"/>
            </a:pPr>
            <a:endParaRPr lang="en-US" dirty="0">
              <a:solidFill>
                <a:srgbClr val="A21616"/>
              </a:solidFill>
            </a:endParaRPr>
          </a:p>
          <a:p>
            <a:pPr defTabSz="438150">
              <a:spcBef>
                <a:spcPts val="400"/>
              </a:spcBef>
              <a:defRPr sz="3600"/>
            </a:pPr>
            <a:r>
              <a:rPr dirty="0">
                <a:solidFill>
                  <a:srgbClr val="A21616"/>
                </a:solidFill>
              </a:rPr>
              <a:t>Know Madder: </a:t>
            </a:r>
          </a:p>
          <a:p>
            <a:pPr defTabSz="438150">
              <a:spcBef>
                <a:spcPts val="400"/>
              </a:spcBef>
              <a:defRPr sz="3600"/>
            </a:pPr>
            <a:r>
              <a:rPr dirty="0">
                <a:solidFill>
                  <a:srgbClr val="A21616"/>
                </a:solidFill>
              </a:rPr>
              <a:t>Many Roads, Many Reds</a:t>
            </a:r>
          </a:p>
        </p:txBody>
      </p:sp>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7" name="Keegan Sample (2).jpg" descr="Keegan Sample (2).jpg"/>
          <p:cNvPicPr>
            <a:picLocks noGrp="1" noChangeAspect="1"/>
          </p:cNvPicPr>
          <p:nvPr>
            <p:ph type="pic" idx="13"/>
          </p:nvPr>
        </p:nvPicPr>
        <p:blipFill>
          <a:blip r:embed="rId2"/>
          <a:srcRect l="6931" r="6931"/>
          <a:stretch>
            <a:fillRect/>
          </a:stretch>
        </p:blipFill>
        <p:spPr>
          <a:prstGeom prst="rect">
            <a:avLst/>
          </a:prstGeom>
        </p:spPr>
      </p:pic>
      <p:sp>
        <p:nvSpPr>
          <p:cNvPr id="269" name="Know Madder: Many Roads, Many Reds"/>
          <p:cNvSpPr txBox="1">
            <a:spLocks noGrp="1"/>
          </p:cNvSpPr>
          <p:nvPr>
            <p:ph type="title"/>
          </p:nvPr>
        </p:nvSpPr>
        <p:spPr>
          <a:xfrm>
            <a:off x="6771308" y="980661"/>
            <a:ext cx="5397500" cy="1251874"/>
          </a:xfrm>
          <a:prstGeom prst="rect">
            <a:avLst/>
          </a:prstGeom>
        </p:spPr>
        <p:txBody>
          <a:bodyPr>
            <a:normAutofit fontScale="90000"/>
          </a:bodyPr>
          <a:lstStyle>
            <a:lvl1pPr defTabSz="461518">
              <a:spcBef>
                <a:spcPts val="1800"/>
              </a:spcBef>
              <a:defRPr sz="4108"/>
            </a:lvl1pPr>
          </a:lstStyle>
          <a:p>
            <a:r>
              <a:rPr dirty="0"/>
              <a:t>Know Madder: Many Roads, Many Reds</a:t>
            </a:r>
          </a:p>
        </p:txBody>
      </p:sp>
      <p:sp>
        <p:nvSpPr>
          <p:cNvPr id="270" name="Red! Maroon! Plum! Peach! Flame Orange! Pink! Madder’s allure is its versatility, potency and longevity.…"/>
          <p:cNvSpPr txBox="1">
            <a:spLocks noGrp="1"/>
          </p:cNvSpPr>
          <p:nvPr>
            <p:ph type="body" sz="half" idx="1"/>
          </p:nvPr>
        </p:nvSpPr>
        <p:spPr>
          <a:xfrm>
            <a:off x="6930334" y="2527300"/>
            <a:ext cx="5397500" cy="6245639"/>
          </a:xfrm>
          <a:prstGeom prst="rect">
            <a:avLst/>
          </a:prstGeom>
        </p:spPr>
        <p:txBody>
          <a:bodyPr/>
          <a:lstStyle/>
          <a:p>
            <a:pPr marL="394208" indent="-394208" defTabSz="566674">
              <a:spcBef>
                <a:spcPts val="1700"/>
              </a:spcBef>
              <a:defRPr sz="2716"/>
            </a:pPr>
            <a:r>
              <a:rPr dirty="0"/>
              <a:t>Red! Maroon! Plum! Peach! Flame Orange! Pink! Madder’s allure is its versatility, potency and longevity.</a:t>
            </a:r>
          </a:p>
          <a:p>
            <a:pPr marL="394208" indent="-394208" defTabSz="566674">
              <a:spcBef>
                <a:spcPts val="1700"/>
              </a:spcBef>
              <a:defRPr sz="2716"/>
            </a:pPr>
            <a:r>
              <a:rPr dirty="0"/>
              <a:t>Explore the processes that allow the transfer of color from the roots of this hearty perennial onto a range of fibers.</a:t>
            </a:r>
          </a:p>
          <a:p>
            <a:pPr marL="394208" indent="-394208" defTabSz="566674">
              <a:spcBef>
                <a:spcPts val="1700"/>
              </a:spcBef>
              <a:defRPr sz="2716"/>
            </a:pPr>
            <a:r>
              <a:rPr dirty="0"/>
              <a:t>You’ll get a deeper understanding of the plant, how to grow and process it, how to harvest and store it and, of course, how to dye with it.</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 name="CNCH 2023 - learn by doing"/>
          <p:cNvSpPr txBox="1">
            <a:spLocks noGrp="1"/>
          </p:cNvSpPr>
          <p:nvPr>
            <p:ph type="title"/>
          </p:nvPr>
        </p:nvSpPr>
        <p:spPr>
          <a:xfrm>
            <a:off x="430143" y="857526"/>
            <a:ext cx="11861800" cy="1515717"/>
          </a:xfrm>
          <a:prstGeom prst="rect">
            <a:avLst/>
          </a:prstGeom>
        </p:spPr>
        <p:txBody>
          <a:bodyPr>
            <a:normAutofit fontScale="90000"/>
          </a:bodyPr>
          <a:lstStyle>
            <a:lvl1pPr defTabSz="543305">
              <a:spcBef>
                <a:spcPts val="2100"/>
              </a:spcBef>
              <a:defRPr sz="4836"/>
            </a:lvl1pPr>
          </a:lstStyle>
          <a:p>
            <a:pPr algn="ctr"/>
            <a:r>
              <a:rPr dirty="0">
                <a:solidFill>
                  <a:schemeClr val="tx1">
                    <a:lumMod val="75000"/>
                  </a:schemeClr>
                </a:solidFill>
              </a:rPr>
              <a:t>CNCH 2023 - learn by doing</a:t>
            </a:r>
            <a:br>
              <a:rPr lang="en-US" dirty="0">
                <a:solidFill>
                  <a:schemeClr val="tx1">
                    <a:lumMod val="75000"/>
                  </a:schemeClr>
                </a:solidFill>
              </a:rPr>
            </a:br>
            <a:r>
              <a:rPr lang="en-US" dirty="0">
                <a:solidFill>
                  <a:schemeClr val="tx1">
                    <a:lumMod val="75000"/>
                  </a:schemeClr>
                </a:solidFill>
              </a:rPr>
              <a:t>Registration Timeline</a:t>
            </a:r>
            <a:br>
              <a:rPr lang="en-US" dirty="0"/>
            </a:br>
            <a:br>
              <a:rPr lang="en-US" dirty="0"/>
            </a:br>
            <a:endParaRPr dirty="0"/>
          </a:p>
        </p:txBody>
      </p:sp>
      <p:sp>
        <p:nvSpPr>
          <p:cNvPr id="139" name="Workshops held all day Friday &amp; Saturday, Sunday until noon…"/>
          <p:cNvSpPr txBox="1">
            <a:spLocks noGrp="1"/>
          </p:cNvSpPr>
          <p:nvPr>
            <p:ph type="body" idx="1"/>
          </p:nvPr>
        </p:nvSpPr>
        <p:spPr>
          <a:xfrm>
            <a:off x="1417983" y="2373242"/>
            <a:ext cx="9886121" cy="6656457"/>
          </a:xfrm>
          <a:prstGeom prst="rect">
            <a:avLst/>
          </a:prstGeom>
        </p:spPr>
        <p:txBody>
          <a:bodyPr>
            <a:normAutofit/>
          </a:bodyPr>
          <a:lstStyle/>
          <a:p>
            <a:pPr>
              <a:spcBef>
                <a:spcPts val="0"/>
              </a:spcBef>
              <a:buFont typeface="Wingdings 3" panose="05040102010807070707" pitchFamily="18" charset="2"/>
              <a:buChar char=""/>
            </a:pPr>
            <a:endParaRPr lang="en-US" sz="2800" dirty="0"/>
          </a:p>
          <a:p>
            <a:pPr marR="0" lvl="0">
              <a:spcBef>
                <a:spcPts val="0"/>
              </a:spcBef>
              <a:spcAft>
                <a:spcPts val="0"/>
              </a:spcAft>
              <a:buFont typeface="Wingdings 3" panose="05040102010807070707" pitchFamily="18" charset="2"/>
              <a:buChar char=""/>
            </a:pPr>
            <a:r>
              <a:rPr lang="en-US" kern="150" dirty="0">
                <a:solidFill>
                  <a:schemeClr val="tx1">
                    <a:lumMod val="75000"/>
                  </a:schemeClr>
                </a:solidFill>
                <a:effectLst/>
                <a:ea typeface="SimSun" panose="02010600030101010101" pitchFamily="2" charset="-122"/>
                <a:cs typeface="Mangal" panose="02040503050203030202" pitchFamily="18" charset="0"/>
              </a:rPr>
              <a:t>Early Registration: </a:t>
            </a:r>
          </a:p>
          <a:p>
            <a:pPr marL="0" marR="0" lvl="0" indent="0">
              <a:spcBef>
                <a:spcPts val="0"/>
              </a:spcBef>
              <a:spcAft>
                <a:spcPts val="0"/>
              </a:spcAft>
              <a:buNone/>
            </a:pPr>
            <a:r>
              <a:rPr lang="en-US" kern="150" dirty="0">
                <a:solidFill>
                  <a:schemeClr val="tx1">
                    <a:lumMod val="75000"/>
                  </a:schemeClr>
                </a:solidFill>
                <a:ea typeface="SimSun" panose="02010600030101010101" pitchFamily="2" charset="-122"/>
                <a:cs typeface="Mangal" panose="02040503050203030202" pitchFamily="18" charset="0"/>
              </a:rPr>
              <a:t>      </a:t>
            </a:r>
            <a:r>
              <a:rPr lang="en-US" kern="150" dirty="0">
                <a:solidFill>
                  <a:schemeClr val="tx1">
                    <a:lumMod val="75000"/>
                  </a:schemeClr>
                </a:solidFill>
                <a:effectLst/>
                <a:ea typeface="SimSun" panose="02010600030101010101" pitchFamily="2" charset="-122"/>
                <a:cs typeface="Mangal" panose="02040503050203030202" pitchFamily="18" charset="0"/>
              </a:rPr>
              <a:t>April 29, 2023 9:00 AM until June 10, 2023, 5:00 PM</a:t>
            </a:r>
          </a:p>
          <a:p>
            <a:pPr marR="0">
              <a:spcBef>
                <a:spcPts val="0"/>
              </a:spcBef>
              <a:spcAft>
                <a:spcPts val="0"/>
              </a:spcAft>
              <a:buFont typeface="Wingdings 3" panose="05040102010807070707" pitchFamily="18" charset="2"/>
              <a:buChar char=""/>
            </a:pPr>
            <a:endParaRPr lang="en-US" kern="150" dirty="0">
              <a:solidFill>
                <a:schemeClr val="tx1">
                  <a:lumMod val="75000"/>
                </a:schemeClr>
              </a:solidFill>
              <a:effectLst/>
              <a:ea typeface="SimSun" panose="02010600030101010101" pitchFamily="2" charset="-122"/>
              <a:cs typeface="Arial" panose="020B0604020202020204" pitchFamily="34" charset="0"/>
            </a:endParaRPr>
          </a:p>
          <a:p>
            <a:pPr marR="0" lvl="0">
              <a:spcBef>
                <a:spcPts val="0"/>
              </a:spcBef>
              <a:spcAft>
                <a:spcPts val="0"/>
              </a:spcAft>
              <a:buFont typeface="Wingdings 3" panose="05040102010807070707" pitchFamily="18" charset="2"/>
              <a:buChar char=""/>
            </a:pPr>
            <a:r>
              <a:rPr lang="en-US" kern="150" dirty="0">
                <a:solidFill>
                  <a:schemeClr val="tx1">
                    <a:lumMod val="75000"/>
                  </a:schemeClr>
                </a:solidFill>
                <a:effectLst/>
                <a:ea typeface="SimSun" panose="02010600030101010101" pitchFamily="2" charset="-122"/>
                <a:cs typeface="Mangal" panose="02040503050203030202" pitchFamily="18" charset="0"/>
              </a:rPr>
              <a:t>Late Registration: </a:t>
            </a:r>
          </a:p>
          <a:p>
            <a:pPr marL="0" marR="0" lvl="0" indent="0">
              <a:spcBef>
                <a:spcPts val="0"/>
              </a:spcBef>
              <a:spcAft>
                <a:spcPts val="0"/>
              </a:spcAft>
              <a:buNone/>
            </a:pPr>
            <a:r>
              <a:rPr lang="en-US" kern="150" dirty="0">
                <a:solidFill>
                  <a:schemeClr val="tx1">
                    <a:lumMod val="75000"/>
                  </a:schemeClr>
                </a:solidFill>
                <a:ea typeface="SimSun" panose="02010600030101010101" pitchFamily="2" charset="-122"/>
                <a:cs typeface="Mangal" panose="02040503050203030202" pitchFamily="18" charset="0"/>
              </a:rPr>
              <a:t>     </a:t>
            </a:r>
            <a:r>
              <a:rPr lang="en-US" kern="150" dirty="0">
                <a:solidFill>
                  <a:schemeClr val="tx1">
                    <a:lumMod val="75000"/>
                  </a:schemeClr>
                </a:solidFill>
                <a:effectLst/>
                <a:ea typeface="SimSun" panose="02010600030101010101" pitchFamily="2" charset="-122"/>
                <a:cs typeface="Mangal" panose="02040503050203030202" pitchFamily="18" charset="0"/>
              </a:rPr>
              <a:t>June 10, 2023, 5:01 PM until July 9, 2023, 5:00 PM</a:t>
            </a:r>
          </a:p>
          <a:p>
            <a:pPr marR="0" lvl="0">
              <a:spcBef>
                <a:spcPts val="0"/>
              </a:spcBef>
              <a:spcAft>
                <a:spcPts val="0"/>
              </a:spcAft>
              <a:buFont typeface="Wingdings 3" panose="05040102010807070707" pitchFamily="18" charset="2"/>
              <a:buChar char=""/>
            </a:pPr>
            <a:endParaRPr lang="en-US" kern="150" dirty="0">
              <a:solidFill>
                <a:schemeClr val="tx1">
                  <a:lumMod val="75000"/>
                </a:schemeClr>
              </a:solidFill>
              <a:effectLst/>
              <a:ea typeface="SimSun" panose="02010600030101010101" pitchFamily="2" charset="-122"/>
              <a:cs typeface="Mangal" panose="02040503050203030202" pitchFamily="18" charset="0"/>
            </a:endParaRPr>
          </a:p>
          <a:p>
            <a:pPr marR="0" lvl="0">
              <a:spcBef>
                <a:spcPts val="0"/>
              </a:spcBef>
              <a:spcAft>
                <a:spcPts val="0"/>
              </a:spcAft>
              <a:buFont typeface="Wingdings 3" panose="05040102010807070707" pitchFamily="18" charset="2"/>
              <a:buChar char=""/>
            </a:pPr>
            <a:r>
              <a:rPr lang="en-US" b="1" kern="150" dirty="0">
                <a:solidFill>
                  <a:schemeClr val="tx1">
                    <a:lumMod val="75000"/>
                  </a:schemeClr>
                </a:solidFill>
                <a:effectLst/>
                <a:ea typeface="SimSun" panose="02010600030101010101" pitchFamily="2" charset="-122"/>
                <a:cs typeface="Mangal" panose="02040503050203030202" pitchFamily="18" charset="0"/>
              </a:rPr>
              <a:t>All registration closes on Sunday, July 9, at 5:00 PM. </a:t>
            </a:r>
            <a:endParaRPr lang="en-US" kern="150" dirty="0">
              <a:solidFill>
                <a:schemeClr val="tx1">
                  <a:lumMod val="75000"/>
                </a:schemeClr>
              </a:solidFill>
              <a:effectLst/>
              <a:ea typeface="SimSun" panose="02010600030101010101" pitchFamily="2" charset="-122"/>
              <a:cs typeface="Mangal" panose="02040503050203030202" pitchFamily="18" charset="0"/>
            </a:endParaRPr>
          </a:p>
          <a:p>
            <a:pPr marR="0" lvl="0">
              <a:spcBef>
                <a:spcPts val="0"/>
              </a:spcBef>
              <a:spcAft>
                <a:spcPts val="0"/>
              </a:spcAft>
              <a:buFont typeface="Wingdings 3" panose="05040102010807070707" pitchFamily="18" charset="2"/>
              <a:buChar char=""/>
            </a:pPr>
            <a:endParaRPr lang="en-US" kern="150" dirty="0">
              <a:solidFill>
                <a:schemeClr val="tx1">
                  <a:lumMod val="75000"/>
                </a:schemeClr>
              </a:solidFill>
              <a:effectLst/>
              <a:ea typeface="SimSun" panose="02010600030101010101" pitchFamily="2" charset="-122"/>
              <a:cs typeface="Mangal" panose="02040503050203030202" pitchFamily="18" charset="0"/>
            </a:endParaRPr>
          </a:p>
          <a:p>
            <a:pPr marR="0" lvl="0">
              <a:spcBef>
                <a:spcPts val="0"/>
              </a:spcBef>
              <a:spcAft>
                <a:spcPts val="0"/>
              </a:spcAft>
              <a:buFont typeface="Wingdings 3" panose="05040102010807070707" pitchFamily="18" charset="2"/>
              <a:buChar char=""/>
            </a:pPr>
            <a:r>
              <a:rPr lang="en-US" kern="150" dirty="0">
                <a:solidFill>
                  <a:schemeClr val="tx1">
                    <a:lumMod val="75000"/>
                  </a:schemeClr>
                </a:solidFill>
                <a:effectLst/>
                <a:ea typeface="SimSun" panose="02010600030101010101" pitchFamily="2" charset="-122"/>
                <a:cs typeface="Mangal" panose="02040503050203030202" pitchFamily="18" charset="0"/>
              </a:rPr>
              <a:t>Last day to cancel and get a refund minus $100 fee: </a:t>
            </a:r>
          </a:p>
          <a:p>
            <a:pPr marL="0" marR="0" lvl="0" indent="0">
              <a:spcBef>
                <a:spcPts val="0"/>
              </a:spcBef>
              <a:spcAft>
                <a:spcPts val="0"/>
              </a:spcAft>
              <a:buNone/>
            </a:pPr>
            <a:r>
              <a:rPr lang="en-US" kern="150" dirty="0">
                <a:solidFill>
                  <a:schemeClr val="tx1">
                    <a:lumMod val="75000"/>
                  </a:schemeClr>
                </a:solidFill>
                <a:ea typeface="SimSun" panose="02010600030101010101" pitchFamily="2" charset="-122"/>
                <a:cs typeface="Mangal" panose="02040503050203030202" pitchFamily="18" charset="0"/>
              </a:rPr>
              <a:t>     </a:t>
            </a:r>
            <a:r>
              <a:rPr lang="en-US" kern="150" dirty="0">
                <a:solidFill>
                  <a:schemeClr val="tx1">
                    <a:lumMod val="75000"/>
                  </a:schemeClr>
                </a:solidFill>
                <a:effectLst/>
                <a:ea typeface="SimSun" panose="02010600030101010101" pitchFamily="2" charset="-122"/>
                <a:cs typeface="Mangal" panose="02040503050203030202" pitchFamily="18" charset="0"/>
              </a:rPr>
              <a:t>June 20, 2023, 5:00 </a:t>
            </a:r>
            <a:r>
              <a:rPr lang="en-US" kern="150" dirty="0">
                <a:solidFill>
                  <a:schemeClr val="tx1">
                    <a:lumMod val="75000"/>
                  </a:schemeClr>
                </a:solidFill>
                <a:ea typeface="SimSun" panose="02010600030101010101" pitchFamily="2" charset="-122"/>
                <a:cs typeface="Mangal" panose="02040503050203030202" pitchFamily="18" charset="0"/>
              </a:rPr>
              <a:t>PM</a:t>
            </a:r>
            <a:endParaRPr lang="en-US" kern="150" dirty="0">
              <a:solidFill>
                <a:schemeClr val="tx1">
                  <a:lumMod val="75000"/>
                </a:schemeClr>
              </a:solidFill>
              <a:effectLst/>
              <a:ea typeface="SimSun" panose="02010600030101010101" pitchFamily="2" charset="-122"/>
              <a:cs typeface="Mangal" panose="02040503050203030202" pitchFamily="18" charset="0"/>
            </a:endParaRPr>
          </a:p>
        </p:txBody>
      </p:sp>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2" name="Ruch headshot.jpg" descr="Ruch headshot.jpg"/>
          <p:cNvPicPr>
            <a:picLocks noGrp="1" noChangeAspect="1"/>
          </p:cNvPicPr>
          <p:nvPr>
            <p:ph type="pic" idx="13"/>
          </p:nvPr>
        </p:nvPicPr>
        <p:blipFill>
          <a:blip r:embed="rId2"/>
          <a:srcRect/>
          <a:stretch>
            <a:fillRect/>
          </a:stretch>
        </p:blipFill>
        <p:spPr>
          <a:xfrm>
            <a:off x="716786" y="711196"/>
            <a:ext cx="7539319" cy="7035935"/>
          </a:xfrm>
          <a:prstGeom prst="rect">
            <a:avLst/>
          </a:prstGeom>
        </p:spPr>
      </p:pic>
      <p:sp>
        <p:nvSpPr>
          <p:cNvPr id="275" name="Teresa Ruch:"/>
          <p:cNvSpPr txBox="1">
            <a:spLocks noGrp="1"/>
          </p:cNvSpPr>
          <p:nvPr>
            <p:ph type="title"/>
          </p:nvPr>
        </p:nvSpPr>
        <p:spPr>
          <a:xfrm>
            <a:off x="2504660" y="6310869"/>
            <a:ext cx="9464813" cy="1755906"/>
          </a:xfrm>
          <a:prstGeom prst="rect">
            <a:avLst/>
          </a:prstGeom>
        </p:spPr>
        <p:txBody>
          <a:bodyPr/>
          <a:lstStyle/>
          <a:p>
            <a:r>
              <a:rPr dirty="0">
                <a:ln>
                  <a:solidFill>
                    <a:schemeClr val="accent2">
                      <a:lumMod val="75000"/>
                    </a:schemeClr>
                  </a:solidFill>
                </a:ln>
                <a:solidFill>
                  <a:schemeClr val="accent5">
                    <a:lumMod val="75000"/>
                  </a:schemeClr>
                </a:solidFill>
              </a:rPr>
              <a:t>Teresa Ruch</a:t>
            </a:r>
          </a:p>
        </p:txBody>
      </p:sp>
      <p:sp>
        <p:nvSpPr>
          <p:cNvPr id="276" name="Designing and Painting Warps"/>
          <p:cNvSpPr txBox="1">
            <a:spLocks noGrp="1"/>
          </p:cNvSpPr>
          <p:nvPr>
            <p:ph type="body" sz="quarter" idx="1"/>
          </p:nvPr>
        </p:nvSpPr>
        <p:spPr>
          <a:xfrm>
            <a:off x="4346713" y="8386418"/>
            <a:ext cx="7622760" cy="748751"/>
          </a:xfrm>
          <a:prstGeom prst="rect">
            <a:avLst/>
          </a:prstGeom>
        </p:spPr>
        <p:txBody>
          <a:bodyPr/>
          <a:lstStyle/>
          <a:p>
            <a:r>
              <a:rPr dirty="0"/>
              <a:t>Designing and Painting Warps</a:t>
            </a:r>
          </a:p>
        </p:txBody>
      </p:sp>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8" name="Ruch sample.jpg" descr="Ruch sample.jpg"/>
          <p:cNvPicPr>
            <a:picLocks noGrp="1" noChangeAspect="1"/>
          </p:cNvPicPr>
          <p:nvPr>
            <p:ph type="pic" idx="13"/>
          </p:nvPr>
        </p:nvPicPr>
        <p:blipFill>
          <a:blip r:embed="rId2"/>
          <a:srcRect l="31373" r="31373"/>
          <a:stretch>
            <a:fillRect/>
          </a:stretch>
        </p:blipFill>
        <p:spPr>
          <a:prstGeom prst="rect">
            <a:avLst/>
          </a:prstGeom>
        </p:spPr>
      </p:pic>
      <p:sp>
        <p:nvSpPr>
          <p:cNvPr id="280" name="Designing and Paining Warps"/>
          <p:cNvSpPr txBox="1">
            <a:spLocks noGrp="1"/>
          </p:cNvSpPr>
          <p:nvPr>
            <p:ph type="title"/>
          </p:nvPr>
        </p:nvSpPr>
        <p:spPr>
          <a:xfrm>
            <a:off x="4784036" y="1147968"/>
            <a:ext cx="7500730" cy="723900"/>
          </a:xfrm>
          <a:prstGeom prst="rect">
            <a:avLst/>
          </a:prstGeom>
          <a:solidFill>
            <a:schemeClr val="accent3">
              <a:lumMod val="60000"/>
              <a:lumOff val="40000"/>
            </a:schemeClr>
          </a:solidFill>
          <a:ln w="28575">
            <a:solidFill>
              <a:schemeClr val="accent4">
                <a:lumMod val="50000"/>
              </a:schemeClr>
            </a:solidFill>
          </a:ln>
        </p:spPr>
        <p:txBody>
          <a:bodyPr>
            <a:normAutofit fontScale="90000"/>
          </a:bodyPr>
          <a:lstStyle>
            <a:lvl1pPr defTabSz="473201">
              <a:spcBef>
                <a:spcPts val="1800"/>
              </a:spcBef>
              <a:defRPr sz="4212"/>
            </a:lvl1pPr>
          </a:lstStyle>
          <a:p>
            <a:r>
              <a:rPr lang="en-US" dirty="0"/>
              <a:t>  </a:t>
            </a:r>
            <a:r>
              <a:rPr dirty="0">
                <a:solidFill>
                  <a:schemeClr val="accent5">
                    <a:lumMod val="75000"/>
                  </a:schemeClr>
                </a:solidFill>
              </a:rPr>
              <a:t>Designing and Pain</a:t>
            </a:r>
            <a:r>
              <a:rPr lang="en-US" dirty="0">
                <a:solidFill>
                  <a:schemeClr val="accent5">
                    <a:lumMod val="75000"/>
                  </a:schemeClr>
                </a:solidFill>
              </a:rPr>
              <a:t>t</a:t>
            </a:r>
            <a:r>
              <a:rPr dirty="0">
                <a:solidFill>
                  <a:schemeClr val="accent5">
                    <a:lumMod val="75000"/>
                  </a:schemeClr>
                </a:solidFill>
              </a:rPr>
              <a:t>ing Warps</a:t>
            </a:r>
          </a:p>
        </p:txBody>
      </p:sp>
      <p:sp>
        <p:nvSpPr>
          <p:cNvPr id="281" name="Various ways to design painted warps to give yours a unique look.…"/>
          <p:cNvSpPr txBox="1">
            <a:spLocks noGrp="1"/>
          </p:cNvSpPr>
          <p:nvPr>
            <p:ph type="body" sz="half" idx="1"/>
          </p:nvPr>
        </p:nvSpPr>
        <p:spPr>
          <a:xfrm>
            <a:off x="6887266" y="2386496"/>
            <a:ext cx="5397500" cy="5684078"/>
          </a:xfrm>
          <a:prstGeom prst="rect">
            <a:avLst/>
          </a:prstGeom>
        </p:spPr>
        <p:txBody>
          <a:bodyPr/>
          <a:lstStyle/>
          <a:p>
            <a:pPr marL="398272" indent="-398272" defTabSz="572516">
              <a:spcBef>
                <a:spcPts val="1700"/>
              </a:spcBef>
              <a:defRPr sz="2744"/>
            </a:pPr>
            <a:r>
              <a:rPr dirty="0"/>
              <a:t>Various ways to design painted warps to give yours a unique look.</a:t>
            </a:r>
          </a:p>
          <a:p>
            <a:pPr marL="398272" indent="-398272" defTabSz="572516">
              <a:spcBef>
                <a:spcPts val="1700"/>
              </a:spcBef>
              <a:defRPr sz="2744"/>
            </a:pPr>
            <a:r>
              <a:rPr dirty="0"/>
              <a:t>You’ll dye a 2-scarf warp in a random fluid manner where one color flows into the next, creating shades, tints and tones and the feather look one gets with most ikats.</a:t>
            </a:r>
          </a:p>
          <a:p>
            <a:pPr marL="398272" indent="-398272" defTabSz="572516">
              <a:spcBef>
                <a:spcPts val="1700"/>
              </a:spcBef>
              <a:defRPr sz="2744"/>
            </a:pPr>
            <a:r>
              <a:rPr dirty="0"/>
              <a:t>Different layout and design techniques for painted warps: how to plan, dye, and carry through for the effect you want.</a:t>
            </a:r>
          </a:p>
        </p:txBody>
      </p:sp>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3" name="Wavy-Willow-5.jpg" descr="Wavy-Willow-5.jpg"/>
          <p:cNvPicPr>
            <a:picLocks noGrp="1" noChangeAspect="1"/>
          </p:cNvPicPr>
          <p:nvPr>
            <p:ph type="pic" idx="13"/>
          </p:nvPr>
        </p:nvPicPr>
        <p:blipFill>
          <a:blip r:embed="rId2"/>
          <a:srcRect l="25295" r="25295"/>
          <a:stretch>
            <a:fillRect/>
          </a:stretch>
        </p:blipFill>
        <p:spPr>
          <a:xfrm>
            <a:off x="0" y="-31816"/>
            <a:ext cx="6387548" cy="9785415"/>
          </a:xfrm>
          <a:prstGeom prst="rect">
            <a:avLst/>
          </a:prstGeom>
        </p:spPr>
      </p:pic>
      <p:sp>
        <p:nvSpPr>
          <p:cNvPr id="285" name="Basket making"/>
          <p:cNvSpPr txBox="1">
            <a:spLocks noGrp="1"/>
          </p:cNvSpPr>
          <p:nvPr>
            <p:ph type="title"/>
          </p:nvPr>
        </p:nvSpPr>
        <p:spPr>
          <a:xfrm>
            <a:off x="5632174" y="609600"/>
            <a:ext cx="7116417" cy="2698133"/>
          </a:xfrm>
          <a:prstGeom prst="rect">
            <a:avLst/>
          </a:prstGeom>
          <a:effectLst>
            <a:outerShdw blurRad="63500" dist="69357" dir="19589668" rotWithShape="0">
              <a:srgbClr val="000000">
                <a:alpha val="50000"/>
              </a:srgbClr>
            </a:outerShdw>
          </a:effectLst>
        </p:spPr>
        <p:txBody>
          <a:bodyPr>
            <a:normAutofit/>
          </a:bodyPr>
          <a:lstStyle>
            <a:lvl1pPr defTabSz="549148">
              <a:spcBef>
                <a:spcPts val="2100"/>
              </a:spcBef>
              <a:defRPr sz="8272"/>
            </a:lvl1pPr>
          </a:lstStyle>
          <a:p>
            <a:pPr algn="ctr"/>
            <a:r>
              <a:rPr dirty="0">
                <a:solidFill>
                  <a:srgbClr val="0B0101"/>
                </a:solidFill>
              </a:rPr>
              <a:t>Basketmaking</a:t>
            </a:r>
            <a:br>
              <a:rPr lang="en-US" dirty="0">
                <a:solidFill>
                  <a:srgbClr val="0B0101"/>
                </a:solidFill>
              </a:rPr>
            </a:br>
            <a:r>
              <a:rPr lang="en-US" dirty="0">
                <a:solidFill>
                  <a:srgbClr val="0B0101"/>
                </a:solidFill>
              </a:rPr>
              <a:t>workshops</a:t>
            </a:r>
            <a:endParaRPr dirty="0">
              <a:solidFill>
                <a:srgbClr val="0B0101"/>
              </a:solidFill>
            </a:endParaRPr>
          </a:p>
        </p:txBody>
      </p:sp>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7" name="Image" descr="Image"/>
          <p:cNvPicPr>
            <a:picLocks noGrp="1" noChangeAspect="1"/>
          </p:cNvPicPr>
          <p:nvPr>
            <p:ph type="pic" idx="13"/>
          </p:nvPr>
        </p:nvPicPr>
        <p:blipFill>
          <a:blip r:embed="rId2"/>
          <a:srcRect t="837"/>
          <a:stretch>
            <a:fillRect/>
          </a:stretch>
        </p:blipFill>
        <p:spPr>
          <a:xfrm>
            <a:off x="904588" y="443319"/>
            <a:ext cx="6094167" cy="749536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90" name="Deb Curtis"/>
          <p:cNvSpPr txBox="1">
            <a:spLocks noGrp="1"/>
          </p:cNvSpPr>
          <p:nvPr>
            <p:ph type="title"/>
          </p:nvPr>
        </p:nvSpPr>
        <p:spPr>
          <a:xfrm>
            <a:off x="3472069" y="6044095"/>
            <a:ext cx="8325126" cy="2209800"/>
          </a:xfrm>
          <a:prstGeom prst="rect">
            <a:avLst/>
          </a:prstGeom>
        </p:spPr>
        <p:txBody>
          <a:bodyPr/>
          <a:lstStyle/>
          <a:p>
            <a:r>
              <a:rPr dirty="0">
                <a:ln>
                  <a:solidFill>
                    <a:srgbClr val="002060"/>
                  </a:solidFill>
                </a:ln>
                <a:solidFill>
                  <a:schemeClr val="accent6">
                    <a:lumMod val="60000"/>
                    <a:lumOff val="40000"/>
                  </a:schemeClr>
                </a:solidFill>
              </a:rPr>
              <a:t>Deb Curtis</a:t>
            </a:r>
          </a:p>
        </p:txBody>
      </p:sp>
      <p:sp>
        <p:nvSpPr>
          <p:cNvPr id="291" name="Birch Bark Exploration"/>
          <p:cNvSpPr txBox="1">
            <a:spLocks noGrp="1"/>
          </p:cNvSpPr>
          <p:nvPr>
            <p:ph type="body" sz="quarter" idx="1"/>
          </p:nvPr>
        </p:nvSpPr>
        <p:spPr>
          <a:xfrm>
            <a:off x="6277113" y="8253895"/>
            <a:ext cx="5930900" cy="1231900"/>
          </a:xfrm>
          <a:prstGeom prst="rect">
            <a:avLst/>
          </a:prstGeom>
        </p:spPr>
        <p:txBody>
          <a:bodyPr/>
          <a:lstStyle/>
          <a:p>
            <a:r>
              <a:rPr dirty="0"/>
              <a:t>Birch Bark Exploration</a:t>
            </a:r>
          </a:p>
        </p:txBody>
      </p:sp>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EBBC25-C495-343A-4BE8-4CAA567B40C1}"/>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5300"/>
                    </a14:imgEffect>
                  </a14:imgLayer>
                </a14:imgProps>
              </a:ext>
              <a:ext uri="{28A0092B-C50C-407E-A947-70E740481C1C}">
                <a14:useLocalDpi xmlns:a14="http://schemas.microsoft.com/office/drawing/2010/main" val="0"/>
              </a:ext>
            </a:extLst>
          </a:blip>
          <a:stretch>
            <a:fillRect/>
          </a:stretch>
        </p:blipFill>
        <p:spPr>
          <a:xfrm>
            <a:off x="7497350" y="1664251"/>
            <a:ext cx="5507450" cy="690438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93" name="0.jpg" descr="0.jpg"/>
          <p:cNvPicPr>
            <a:picLocks noGrp="1" noChangeAspect="1"/>
          </p:cNvPicPr>
          <p:nvPr>
            <p:ph type="pic" idx="13"/>
          </p:nvPr>
        </p:nvPicPr>
        <p:blipFill>
          <a:blip r:embed="rId4"/>
          <a:srcRect l="531" r="531"/>
          <a:stretch>
            <a:fillRect/>
          </a:stretch>
        </p:blipFill>
        <p:spPr>
          <a:xfrm>
            <a:off x="15740" y="-357809"/>
            <a:ext cx="4651513" cy="672802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95" name="Birch Bark Exploration"/>
          <p:cNvSpPr txBox="1">
            <a:spLocks noGrp="1"/>
          </p:cNvSpPr>
          <p:nvPr>
            <p:ph type="title"/>
          </p:nvPr>
        </p:nvSpPr>
        <p:spPr>
          <a:xfrm>
            <a:off x="3219726" y="295963"/>
            <a:ext cx="6401352" cy="750958"/>
          </a:xfrm>
          <a:prstGeom prst="rect">
            <a:avLst/>
          </a:prstGeom>
          <a:solidFill>
            <a:schemeClr val="bg1"/>
          </a:solidFill>
          <a:ln>
            <a:solidFill>
              <a:schemeClr val="accent4">
                <a:lumMod val="50000"/>
              </a:schemeClr>
            </a:solidFill>
          </a:ln>
        </p:spPr>
        <p:txBody>
          <a:bodyPr>
            <a:normAutofit fontScale="90000"/>
          </a:bodyPr>
          <a:lstStyle>
            <a:lvl1pPr defTabSz="543305">
              <a:spcBef>
                <a:spcPts val="2100"/>
              </a:spcBef>
              <a:defRPr sz="4836"/>
            </a:lvl1pPr>
          </a:lstStyle>
          <a:p>
            <a:pPr algn="ctr"/>
            <a:r>
              <a:rPr dirty="0"/>
              <a:t>Birch Bark Exploration</a:t>
            </a:r>
          </a:p>
        </p:txBody>
      </p:sp>
      <p:sp>
        <p:nvSpPr>
          <p:cNvPr id="296" name="From cylinders to stitched pieces of bark, you’ll explore how birch bark can be made into vessels.…"/>
          <p:cNvSpPr txBox="1">
            <a:spLocks noGrp="1"/>
          </p:cNvSpPr>
          <p:nvPr>
            <p:ph type="body" sz="half" idx="1"/>
          </p:nvPr>
        </p:nvSpPr>
        <p:spPr>
          <a:xfrm>
            <a:off x="3540812" y="4272508"/>
            <a:ext cx="4796737" cy="5034722"/>
          </a:xfrm>
          <a:prstGeom prst="rect">
            <a:avLst/>
          </a:prstGeom>
          <a:solidFill>
            <a:schemeClr val="bg1"/>
          </a:solidFill>
          <a:ln w="38100">
            <a:solidFill>
              <a:schemeClr val="accent4">
                <a:lumMod val="50000"/>
              </a:schemeClr>
            </a:solidFill>
          </a:ln>
        </p:spPr>
        <p:txBody>
          <a:bodyPr>
            <a:normAutofit/>
          </a:bodyPr>
          <a:lstStyle/>
          <a:p>
            <a:r>
              <a:rPr dirty="0"/>
              <a:t>From cylinders to stitched pieces of bark, you’ll explore how birch bark can be made into vessels.</a:t>
            </a:r>
          </a:p>
          <a:p>
            <a:r>
              <a:rPr dirty="0"/>
              <a:t>You’ll start by making a stitched cylinder, then design a vessel.</a:t>
            </a:r>
          </a:p>
          <a:p>
            <a:r>
              <a:rPr dirty="0"/>
              <a:t>You are given ideas/designs or you can design your own vessels.</a:t>
            </a:r>
          </a:p>
        </p:txBody>
      </p:sp>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8" name="unnamed-1.jpg" descr="unnamed-1.jpg"/>
          <p:cNvPicPr>
            <a:picLocks noGrp="1" noChangeAspect="1"/>
          </p:cNvPicPr>
          <p:nvPr>
            <p:ph type="pic" idx="13"/>
          </p:nvPr>
        </p:nvPicPr>
        <p:blipFill>
          <a:blip r:embed="rId2"/>
          <a:srcRect l="13628" t="9129" r="13628" b="14455"/>
          <a:stretch>
            <a:fillRect/>
          </a:stretch>
        </p:blipFill>
        <p:spPr>
          <a:prstGeom prst="rect">
            <a:avLst/>
          </a:prstGeom>
          <a:solidFill>
            <a:schemeClr val="bg1">
              <a:lumMod val="95000"/>
            </a:schemeClr>
          </a:solidFill>
        </p:spPr>
      </p:pic>
      <p:sp>
        <p:nvSpPr>
          <p:cNvPr id="301" name="Polly Giacchina"/>
          <p:cNvSpPr txBox="1">
            <a:spLocks noGrp="1"/>
          </p:cNvSpPr>
          <p:nvPr>
            <p:ph type="title"/>
          </p:nvPr>
        </p:nvSpPr>
        <p:spPr>
          <a:xfrm>
            <a:off x="371061" y="6639339"/>
            <a:ext cx="11904870" cy="1834048"/>
          </a:xfrm>
          <a:prstGeom prst="rect">
            <a:avLst/>
          </a:prstGeom>
          <a:solidFill>
            <a:schemeClr val="bg1">
              <a:lumMod val="95000"/>
            </a:schemeClr>
          </a:solidFill>
        </p:spPr>
        <p:txBody>
          <a:bodyPr/>
          <a:lstStyle/>
          <a:p>
            <a:pPr algn="ctr"/>
            <a:r>
              <a:rPr dirty="0"/>
              <a:t>Polly Giacchina</a:t>
            </a:r>
          </a:p>
        </p:txBody>
      </p:sp>
      <p:sp>
        <p:nvSpPr>
          <p:cNvPr id="302" name="The Enhanced Twined Form"/>
          <p:cNvSpPr txBox="1">
            <a:spLocks noGrp="1"/>
          </p:cNvSpPr>
          <p:nvPr>
            <p:ph type="body" sz="quarter" idx="1"/>
          </p:nvPr>
        </p:nvSpPr>
        <p:spPr>
          <a:xfrm>
            <a:off x="4571999" y="8778187"/>
            <a:ext cx="7490239" cy="670613"/>
          </a:xfrm>
          <a:prstGeom prst="rect">
            <a:avLst/>
          </a:prstGeom>
        </p:spPr>
        <p:txBody>
          <a:bodyPr/>
          <a:lstStyle/>
          <a:p>
            <a:r>
              <a:rPr lang="en-US" dirty="0">
                <a:solidFill>
                  <a:schemeClr val="bg1"/>
                </a:solidFill>
              </a:rPr>
              <a:t>T</a:t>
            </a:r>
            <a:r>
              <a:rPr dirty="0">
                <a:solidFill>
                  <a:schemeClr val="bg1"/>
                </a:solidFill>
              </a:rPr>
              <a:t>he Enhanced Twined Form</a:t>
            </a:r>
          </a:p>
        </p:txBody>
      </p:sp>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4" name="unnamed-2.jpg" descr="unnamed-2.jpg"/>
          <p:cNvPicPr>
            <a:picLocks noGrp="1" noChangeAspect="1"/>
          </p:cNvPicPr>
          <p:nvPr>
            <p:ph type="pic" idx="13"/>
          </p:nvPr>
        </p:nvPicPr>
        <p:blipFill>
          <a:blip r:embed="rId2"/>
          <a:srcRect l="4667" r="4667"/>
          <a:stretch>
            <a:fillRect/>
          </a:stretch>
        </p:blipFill>
        <p:spPr>
          <a:prstGeom prst="rect">
            <a:avLst/>
          </a:prstGeom>
        </p:spPr>
      </p:pic>
      <p:sp>
        <p:nvSpPr>
          <p:cNvPr id="306" name="The Enhanced Twined Form"/>
          <p:cNvSpPr txBox="1">
            <a:spLocks noGrp="1"/>
          </p:cNvSpPr>
          <p:nvPr>
            <p:ph type="title"/>
          </p:nvPr>
        </p:nvSpPr>
        <p:spPr>
          <a:xfrm>
            <a:off x="5260560" y="1373256"/>
            <a:ext cx="7186544" cy="723900"/>
          </a:xfrm>
          <a:prstGeom prst="rect">
            <a:avLst/>
          </a:prstGeom>
          <a:solidFill>
            <a:schemeClr val="bg1">
              <a:lumMod val="95000"/>
            </a:schemeClr>
          </a:solidFill>
          <a:ln w="28575">
            <a:solidFill>
              <a:schemeClr val="tx2">
                <a:lumMod val="50000"/>
              </a:schemeClr>
            </a:solidFill>
          </a:ln>
        </p:spPr>
        <p:txBody>
          <a:bodyPr>
            <a:normAutofit fontScale="90000"/>
          </a:bodyPr>
          <a:lstStyle>
            <a:lvl1pPr defTabSz="508254">
              <a:spcBef>
                <a:spcPts val="2000"/>
              </a:spcBef>
              <a:defRPr sz="4524"/>
            </a:lvl1pPr>
          </a:lstStyle>
          <a:p>
            <a:pPr algn="ctr"/>
            <a:r>
              <a:rPr dirty="0"/>
              <a:t>The Enhanced Twined Form</a:t>
            </a:r>
          </a:p>
        </p:txBody>
      </p:sp>
      <p:sp>
        <p:nvSpPr>
          <p:cNvPr id="307" name="Discover other fiber techniques to embellish your initial twined form.…"/>
          <p:cNvSpPr txBox="1">
            <a:spLocks noGrp="1"/>
          </p:cNvSpPr>
          <p:nvPr>
            <p:ph type="body" sz="half" idx="1"/>
          </p:nvPr>
        </p:nvSpPr>
        <p:spPr>
          <a:xfrm>
            <a:off x="6864074" y="2813879"/>
            <a:ext cx="5397500" cy="4663661"/>
          </a:xfrm>
          <a:prstGeom prst="rect">
            <a:avLst/>
          </a:prstGeom>
        </p:spPr>
        <p:txBody>
          <a:bodyPr/>
          <a:lstStyle/>
          <a:p>
            <a:r>
              <a:rPr dirty="0"/>
              <a:t>Discover other fiber techniques to embellish your initial twined form. </a:t>
            </a:r>
          </a:p>
          <a:p>
            <a:r>
              <a:rPr dirty="0"/>
              <a:t>Using multiple soft and hard materials, develop the surface of your work.</a:t>
            </a:r>
          </a:p>
          <a:p>
            <a:r>
              <a:rPr dirty="0"/>
              <a:t>You’ll use these techniques: twining, knotless netting, random weave, stitching and applique.</a:t>
            </a:r>
          </a:p>
        </p:txBody>
      </p:sp>
    </p:spTree>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9" name="IMG_2380.JPG" descr="IMG_2380.JPG"/>
          <p:cNvPicPr>
            <a:picLocks noGrp="1" noChangeAspect="1"/>
          </p:cNvPicPr>
          <p:nvPr>
            <p:ph type="pic" idx="13"/>
          </p:nvPr>
        </p:nvPicPr>
        <p:blipFill>
          <a:blip r:embed="rId2"/>
          <a:srcRect l="5989" r="5989"/>
          <a:stretch>
            <a:fillRect/>
          </a:stretch>
        </p:blipFill>
        <p:spPr>
          <a:prstGeom prst="rect">
            <a:avLst/>
          </a:prstGeom>
        </p:spPr>
      </p:pic>
      <p:sp>
        <p:nvSpPr>
          <p:cNvPr id="310" name="FELTING"/>
          <p:cNvSpPr txBox="1">
            <a:spLocks noGrp="1"/>
          </p:cNvSpPr>
          <p:nvPr>
            <p:ph type="title"/>
          </p:nvPr>
        </p:nvSpPr>
        <p:spPr>
          <a:xfrm>
            <a:off x="6939721" y="4168341"/>
            <a:ext cx="5924550" cy="2689687"/>
          </a:xfrm>
          <a:prstGeom prst="rect">
            <a:avLst/>
          </a:prstGeom>
        </p:spPr>
        <p:txBody>
          <a:bodyPr>
            <a:normAutofit/>
          </a:bodyPr>
          <a:lstStyle>
            <a:lvl1pPr algn="r">
              <a:lnSpc>
                <a:spcPct val="80000"/>
              </a:lnSpc>
              <a:spcBef>
                <a:spcPts val="0"/>
              </a:spcBef>
              <a:defRPr sz="16700">
                <a:solidFill>
                  <a:srgbClr val="5C5C5C"/>
                </a:solidFill>
              </a:defRPr>
            </a:lvl1pPr>
          </a:lstStyle>
          <a:p>
            <a:pPr algn="l"/>
            <a:r>
              <a:rPr sz="8800" dirty="0"/>
              <a:t>FELTING</a:t>
            </a:r>
            <a:br>
              <a:rPr lang="en-US" sz="8800" dirty="0"/>
            </a:br>
            <a:endParaRPr sz="8800" dirty="0"/>
          </a:p>
        </p:txBody>
      </p:sp>
    </p:spTree>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2" name="unnamed-3.jpg" descr="unnamed-3.jpg"/>
          <p:cNvPicPr>
            <a:picLocks noGrp="1" noChangeAspect="1"/>
          </p:cNvPicPr>
          <p:nvPr>
            <p:ph type="pic" idx="13"/>
          </p:nvPr>
        </p:nvPicPr>
        <p:blipFill>
          <a:blip r:embed="rId2"/>
          <a:srcRect/>
          <a:stretch>
            <a:fillRect/>
          </a:stretch>
        </p:blipFill>
        <p:spPr>
          <a:xfrm>
            <a:off x="3161581" y="40331"/>
            <a:ext cx="4130576" cy="628501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15" name="Flora Carlile-Kovacs"/>
          <p:cNvSpPr txBox="1">
            <a:spLocks noGrp="1"/>
          </p:cNvSpPr>
          <p:nvPr>
            <p:ph type="title"/>
          </p:nvPr>
        </p:nvSpPr>
        <p:spPr>
          <a:xfrm>
            <a:off x="571500" y="4876800"/>
            <a:ext cx="11861800" cy="2895600"/>
          </a:xfrm>
          <a:prstGeom prst="rect">
            <a:avLst/>
          </a:prstGeom>
        </p:spPr>
        <p:txBody>
          <a:bodyPr>
            <a:normAutofit fontScale="90000"/>
          </a:bodyPr>
          <a:lstStyle/>
          <a:p>
            <a:r>
              <a:rPr dirty="0">
                <a:ln>
                  <a:solidFill>
                    <a:srgbClr val="0B0101"/>
                  </a:solidFill>
                </a:ln>
              </a:rPr>
              <a:t>Flora </a:t>
            </a:r>
            <a:r>
              <a:rPr dirty="0" err="1">
                <a:ln>
                  <a:solidFill>
                    <a:srgbClr val="0B0101"/>
                  </a:solidFill>
                </a:ln>
              </a:rPr>
              <a:t>Carlile</a:t>
            </a:r>
            <a:r>
              <a:rPr dirty="0">
                <a:ln>
                  <a:solidFill>
                    <a:srgbClr val="0B0101"/>
                  </a:solidFill>
                </a:ln>
              </a:rPr>
              <a:t>-Kovacs</a:t>
            </a:r>
          </a:p>
        </p:txBody>
      </p:sp>
      <p:sp>
        <p:nvSpPr>
          <p:cNvPr id="316" name="Felt Your Dreams: Prefelt with Nomadic Designs"/>
          <p:cNvSpPr txBox="1">
            <a:spLocks noGrp="1"/>
          </p:cNvSpPr>
          <p:nvPr>
            <p:ph type="body" sz="quarter" idx="1"/>
          </p:nvPr>
        </p:nvSpPr>
        <p:spPr>
          <a:xfrm>
            <a:off x="3161581" y="7779026"/>
            <a:ext cx="7636012" cy="1231900"/>
          </a:xfrm>
          <a:prstGeom prst="rect">
            <a:avLst/>
          </a:prstGeom>
        </p:spPr>
        <p:txBody>
          <a:bodyPr>
            <a:normAutofit lnSpcReduction="10000"/>
          </a:bodyPr>
          <a:lstStyle/>
          <a:p>
            <a:pPr algn="l"/>
            <a:r>
              <a:rPr dirty="0"/>
              <a:t>Felt Your Dreams: </a:t>
            </a:r>
            <a:endParaRPr lang="en-US" dirty="0"/>
          </a:p>
          <a:p>
            <a:pPr algn="l"/>
            <a:r>
              <a:rPr dirty="0" err="1"/>
              <a:t>Prefelt</a:t>
            </a:r>
            <a:r>
              <a:rPr dirty="0"/>
              <a:t> with</a:t>
            </a:r>
            <a:r>
              <a:rPr lang="en-US" dirty="0"/>
              <a:t> </a:t>
            </a:r>
            <a:r>
              <a:rPr dirty="0"/>
              <a:t>Nomadic Designs</a:t>
            </a:r>
          </a:p>
        </p:txBody>
      </p:sp>
    </p:spTree>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8" name="unnamed-4.jpg" descr="unnamed-4.jpg"/>
          <p:cNvPicPr>
            <a:picLocks noGrp="1" noChangeAspect="1"/>
          </p:cNvPicPr>
          <p:nvPr>
            <p:ph type="pic" idx="13"/>
          </p:nvPr>
        </p:nvPicPr>
        <p:blipFill>
          <a:blip r:embed="rId2"/>
          <a:srcRect l="24839" r="24839"/>
          <a:stretch>
            <a:fillRect/>
          </a:stretch>
        </p:blipFill>
        <p:spPr>
          <a:xfrm>
            <a:off x="53007" y="1729960"/>
            <a:ext cx="7928547" cy="734371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20" name="Felt Your Dreams: Prefelt with Nomadic Designs"/>
          <p:cNvSpPr txBox="1">
            <a:spLocks noGrp="1"/>
          </p:cNvSpPr>
          <p:nvPr>
            <p:ph type="title"/>
          </p:nvPr>
        </p:nvSpPr>
        <p:spPr>
          <a:xfrm>
            <a:off x="704574" y="899136"/>
            <a:ext cx="11595652" cy="830824"/>
          </a:xfrm>
          <a:prstGeom prst="rect">
            <a:avLst/>
          </a:prstGeom>
        </p:spPr>
        <p:txBody>
          <a:bodyPr>
            <a:normAutofit/>
          </a:bodyPr>
          <a:lstStyle>
            <a:lvl1pPr defTabSz="443991">
              <a:spcBef>
                <a:spcPts val="1700"/>
              </a:spcBef>
              <a:defRPr sz="3952"/>
            </a:lvl1pPr>
          </a:lstStyle>
          <a:p>
            <a:pPr algn="ctr"/>
            <a:r>
              <a:rPr dirty="0">
                <a:solidFill>
                  <a:srgbClr val="C00000"/>
                </a:solidFill>
              </a:rPr>
              <a:t>Felt Your Dreams: </a:t>
            </a:r>
            <a:r>
              <a:rPr dirty="0" err="1">
                <a:solidFill>
                  <a:srgbClr val="C00000"/>
                </a:solidFill>
              </a:rPr>
              <a:t>Prefelt</a:t>
            </a:r>
            <a:r>
              <a:rPr dirty="0">
                <a:solidFill>
                  <a:srgbClr val="C00000"/>
                </a:solidFill>
              </a:rPr>
              <a:t> with Nomadic Designs</a:t>
            </a:r>
          </a:p>
        </p:txBody>
      </p:sp>
      <p:sp>
        <p:nvSpPr>
          <p:cNvPr id="321" name="You’ll create two complimentary pillow pads with the pre-felt technique, using either the several-hundred-year-old symbols or by creating your own.…"/>
          <p:cNvSpPr txBox="1">
            <a:spLocks noGrp="1"/>
          </p:cNvSpPr>
          <p:nvPr>
            <p:ph type="body" sz="half" idx="1"/>
          </p:nvPr>
        </p:nvSpPr>
        <p:spPr>
          <a:xfrm>
            <a:off x="8162787" y="2421736"/>
            <a:ext cx="4466534" cy="5960164"/>
          </a:xfrm>
          <a:prstGeom prst="rect">
            <a:avLst/>
          </a:prstGeom>
        </p:spPr>
        <p:txBody>
          <a:bodyPr>
            <a:normAutofit fontScale="92500"/>
          </a:bodyPr>
          <a:lstStyle/>
          <a:p>
            <a:r>
              <a:rPr dirty="0"/>
              <a:t>You’ll create two compl</a:t>
            </a:r>
            <a:r>
              <a:rPr lang="en-US" dirty="0"/>
              <a:t>e</a:t>
            </a:r>
            <a:r>
              <a:rPr dirty="0"/>
              <a:t>mentary pillow pads with the pre-felt technique, using either the several-hundred-year-old symbols or by creating your own.</a:t>
            </a:r>
          </a:p>
          <a:p>
            <a:r>
              <a:rPr dirty="0"/>
              <a:t>Learn about the traditional symbols and techniques of the rugs; how to plan a powerful design; how to turn the soft </a:t>
            </a:r>
            <a:r>
              <a:rPr dirty="0" err="1"/>
              <a:t>prefelt</a:t>
            </a:r>
            <a:r>
              <a:rPr dirty="0"/>
              <a:t> into a strong and durable pillow pad; some tricks of the trade.</a:t>
            </a: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 name="CNCH 2023 - learn by doing"/>
          <p:cNvSpPr txBox="1">
            <a:spLocks noGrp="1"/>
          </p:cNvSpPr>
          <p:nvPr>
            <p:ph type="title"/>
          </p:nvPr>
        </p:nvSpPr>
        <p:spPr>
          <a:xfrm>
            <a:off x="571500" y="273327"/>
            <a:ext cx="11861800" cy="1515717"/>
          </a:xfrm>
          <a:prstGeom prst="rect">
            <a:avLst/>
          </a:prstGeom>
        </p:spPr>
        <p:txBody>
          <a:bodyPr>
            <a:normAutofit fontScale="90000"/>
          </a:bodyPr>
          <a:lstStyle>
            <a:lvl1pPr defTabSz="543305">
              <a:spcBef>
                <a:spcPts val="2100"/>
              </a:spcBef>
              <a:defRPr sz="4836"/>
            </a:lvl1pPr>
          </a:lstStyle>
          <a:p>
            <a:pPr algn="ctr"/>
            <a:r>
              <a:rPr dirty="0">
                <a:solidFill>
                  <a:schemeClr val="tx1">
                    <a:lumMod val="75000"/>
                  </a:schemeClr>
                </a:solidFill>
              </a:rPr>
              <a:t>CNCH 2023 - learn by doing</a:t>
            </a:r>
            <a:br>
              <a:rPr lang="en-US" dirty="0">
                <a:solidFill>
                  <a:schemeClr val="tx1">
                    <a:lumMod val="75000"/>
                  </a:schemeClr>
                </a:solidFill>
              </a:rPr>
            </a:br>
            <a:r>
              <a:rPr lang="en-US" b="0" i="0" dirty="0">
                <a:solidFill>
                  <a:schemeClr val="tx1">
                    <a:lumMod val="75000"/>
                  </a:schemeClr>
                </a:solidFill>
                <a:effectLst/>
                <a:latin typeface="Iowan Old Style"/>
              </a:rPr>
              <a:t>À</a:t>
            </a:r>
            <a:r>
              <a:rPr lang="en-US" b="0" i="0" dirty="0">
                <a:solidFill>
                  <a:schemeClr val="tx1">
                    <a:lumMod val="75000"/>
                  </a:schemeClr>
                </a:solidFill>
                <a:effectLst/>
                <a:latin typeface="Roboto-Regular"/>
              </a:rPr>
              <a:t> </a:t>
            </a:r>
            <a:r>
              <a:rPr lang="en-US" dirty="0">
                <a:solidFill>
                  <a:schemeClr val="tx1">
                    <a:lumMod val="75000"/>
                  </a:schemeClr>
                </a:solidFill>
              </a:rPr>
              <a:t>la Carte Pricing</a:t>
            </a:r>
            <a:br>
              <a:rPr lang="en-US" dirty="0"/>
            </a:br>
            <a:endParaRPr dirty="0"/>
          </a:p>
        </p:txBody>
      </p:sp>
      <p:sp>
        <p:nvSpPr>
          <p:cNvPr id="139" name="Workshops held all day Friday &amp; Saturday, Sunday until noon…"/>
          <p:cNvSpPr txBox="1">
            <a:spLocks noGrp="1"/>
          </p:cNvSpPr>
          <p:nvPr>
            <p:ph type="body" idx="1"/>
          </p:nvPr>
        </p:nvSpPr>
        <p:spPr>
          <a:xfrm>
            <a:off x="1524000" y="2611782"/>
            <a:ext cx="10257183" cy="4968461"/>
          </a:xfrm>
          <a:prstGeom prst="rect">
            <a:avLst/>
          </a:prstGeom>
        </p:spPr>
        <p:txBody>
          <a:bodyPr>
            <a:normAutofit lnSpcReduction="10000"/>
          </a:bodyPr>
          <a:lstStyle/>
          <a:p>
            <a:pPr marL="0" indent="0">
              <a:buNone/>
            </a:pPr>
            <a:r>
              <a:rPr lang="en-US" sz="2800" b="1" dirty="0">
                <a:solidFill>
                  <a:schemeClr val="tx1">
                    <a:lumMod val="75000"/>
                  </a:schemeClr>
                </a:solidFill>
              </a:rPr>
              <a:t>Conference Registration </a:t>
            </a:r>
            <a:r>
              <a:rPr lang="en-US" sz="2800" dirty="0">
                <a:solidFill>
                  <a:schemeClr val="tx1">
                    <a:lumMod val="75000"/>
                  </a:schemeClr>
                </a:solidFill>
              </a:rPr>
              <a:t>(includes Workshop; BBQ &amp; Reception):</a:t>
            </a:r>
          </a:p>
          <a:p>
            <a:pPr marL="0" indent="0">
              <a:buNone/>
            </a:pPr>
            <a:r>
              <a:rPr lang="en-US" sz="2800" dirty="0">
                <a:solidFill>
                  <a:schemeClr val="tx1">
                    <a:lumMod val="75000"/>
                  </a:schemeClr>
                </a:solidFill>
              </a:rPr>
              <a:t>  Early CNCH Member: $475.           Early Non-CNCH Member: $505.</a:t>
            </a:r>
          </a:p>
          <a:p>
            <a:pPr marL="0" indent="0">
              <a:buNone/>
            </a:pPr>
            <a:r>
              <a:rPr lang="en-US" sz="2800" dirty="0">
                <a:solidFill>
                  <a:schemeClr val="tx1">
                    <a:lumMod val="75000"/>
                  </a:schemeClr>
                </a:solidFill>
              </a:rPr>
              <a:t>  Late CNCH Member:  $505             Late Non-CNCH Member: $535.</a:t>
            </a:r>
          </a:p>
          <a:p>
            <a:pPr marL="0" indent="0">
              <a:buNone/>
            </a:pPr>
            <a:endParaRPr lang="en-US" sz="2800" b="1" dirty="0">
              <a:solidFill>
                <a:schemeClr val="tx1">
                  <a:lumMod val="75000"/>
                </a:schemeClr>
              </a:solidFill>
            </a:endParaRPr>
          </a:p>
          <a:p>
            <a:pPr marL="0" indent="0">
              <a:buNone/>
            </a:pPr>
            <a:r>
              <a:rPr lang="en-US" sz="2800" b="1" dirty="0">
                <a:solidFill>
                  <a:schemeClr val="tx1">
                    <a:lumMod val="75000"/>
                  </a:schemeClr>
                </a:solidFill>
              </a:rPr>
              <a:t>Optional:</a:t>
            </a:r>
          </a:p>
          <a:p>
            <a:r>
              <a:rPr lang="en-US" sz="2800" dirty="0">
                <a:solidFill>
                  <a:schemeClr val="tx1">
                    <a:lumMod val="75000"/>
                  </a:schemeClr>
                </a:solidFill>
              </a:rPr>
              <a:t>Housing (3 nights; Thursday – Saturday): $395.</a:t>
            </a:r>
            <a:endParaRPr sz="2800" dirty="0">
              <a:solidFill>
                <a:schemeClr val="tx1">
                  <a:lumMod val="75000"/>
                </a:schemeClr>
              </a:solidFill>
            </a:endParaRPr>
          </a:p>
          <a:p>
            <a:r>
              <a:rPr lang="en-US" sz="2800" dirty="0">
                <a:solidFill>
                  <a:schemeClr val="tx1">
                    <a:lumMod val="75000"/>
                  </a:schemeClr>
                </a:solidFill>
              </a:rPr>
              <a:t>Meal Plan (meals from Thursday dinner to Sunday lunch): $95.</a:t>
            </a:r>
          </a:p>
          <a:p>
            <a:r>
              <a:rPr lang="en-US" sz="2800" dirty="0">
                <a:solidFill>
                  <a:schemeClr val="tx1">
                    <a:lumMod val="75000"/>
                  </a:schemeClr>
                </a:solidFill>
              </a:rPr>
              <a:t>Extra BBQ &amp; Reception: $50</a:t>
            </a:r>
            <a:endParaRPr sz="2800" dirty="0">
              <a:solidFill>
                <a:schemeClr val="tx1">
                  <a:lumMod val="75000"/>
                </a:schemeClr>
              </a:solidFill>
            </a:endParaRPr>
          </a:p>
          <a:p>
            <a:pPr marL="0" indent="0">
              <a:buNone/>
            </a:pPr>
            <a:endParaRPr dirty="0"/>
          </a:p>
        </p:txBody>
      </p:sp>
    </p:spTree>
    <p:extLst>
      <p:ext uri="{BB962C8B-B14F-4D97-AF65-F5344CB8AC3E}">
        <p14:creationId xmlns:p14="http://schemas.microsoft.com/office/powerpoint/2010/main" val="2155512346"/>
      </p:ext>
    </p:extLst>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3" name="unnamed-11.jpg" descr="unnamed-11.jpg"/>
          <p:cNvPicPr>
            <a:picLocks noGrp="1" noChangeAspect="1"/>
          </p:cNvPicPr>
          <p:nvPr>
            <p:ph type="pic" idx="13"/>
          </p:nvPr>
        </p:nvPicPr>
        <p:blipFill>
          <a:blip r:embed="rId2"/>
          <a:srcRect l="1550" r="1550"/>
          <a:stretch>
            <a:fillRect/>
          </a:stretch>
        </p:blipFill>
        <p:spPr>
          <a:xfrm>
            <a:off x="1139688" y="1445723"/>
            <a:ext cx="5040942" cy="72378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25" name="Kumihimo"/>
          <p:cNvSpPr txBox="1">
            <a:spLocks noGrp="1"/>
          </p:cNvSpPr>
          <p:nvPr>
            <p:ph type="title"/>
          </p:nvPr>
        </p:nvSpPr>
        <p:spPr>
          <a:xfrm>
            <a:off x="6692349" y="2791962"/>
            <a:ext cx="5367129" cy="1408978"/>
          </a:xfrm>
          <a:prstGeom prst="rect">
            <a:avLst/>
          </a:prstGeom>
        </p:spPr>
        <p:txBody>
          <a:bodyPr>
            <a:normAutofit fontScale="90000"/>
          </a:bodyPr>
          <a:lstStyle>
            <a:lvl1pPr>
              <a:defRPr sz="10300"/>
            </a:lvl1pPr>
          </a:lstStyle>
          <a:p>
            <a:r>
              <a:rPr sz="8800" dirty="0"/>
              <a:t>Kumihimo</a:t>
            </a:r>
            <a:br>
              <a:rPr lang="en-US" sz="8800" dirty="0"/>
            </a:br>
            <a:endParaRPr sz="8800" dirty="0"/>
          </a:p>
        </p:txBody>
      </p:sp>
    </p:spTree>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 name="unnamed-5.jpg" descr="unnamed-5.jpg"/>
          <p:cNvPicPr>
            <a:picLocks noGrp="1" noChangeAspect="1"/>
          </p:cNvPicPr>
          <p:nvPr>
            <p:ph type="pic" idx="13"/>
          </p:nvPr>
        </p:nvPicPr>
        <p:blipFill>
          <a:blip r:embed="rId2"/>
          <a:srcRect t="8711"/>
          <a:stretch>
            <a:fillRect/>
          </a:stretch>
        </p:blipFill>
        <p:spPr>
          <a:xfrm>
            <a:off x="1008821" y="1226206"/>
            <a:ext cx="6360412" cy="67891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30" name="Shirley Berlin"/>
          <p:cNvSpPr txBox="1">
            <a:spLocks noGrp="1"/>
          </p:cNvSpPr>
          <p:nvPr>
            <p:ph type="title"/>
          </p:nvPr>
        </p:nvSpPr>
        <p:spPr>
          <a:xfrm>
            <a:off x="1722783" y="5805556"/>
            <a:ext cx="10273196" cy="2209800"/>
          </a:xfrm>
          <a:prstGeom prst="rect">
            <a:avLst/>
          </a:prstGeom>
        </p:spPr>
        <p:txBody>
          <a:bodyPr/>
          <a:lstStyle/>
          <a:p>
            <a:r>
              <a:rPr dirty="0">
                <a:solidFill>
                  <a:schemeClr val="tx1">
                    <a:lumMod val="60000"/>
                    <a:lumOff val="40000"/>
                  </a:schemeClr>
                </a:solidFill>
              </a:rPr>
              <a:t>Shirley Berlin</a:t>
            </a:r>
          </a:p>
        </p:txBody>
      </p:sp>
      <p:sp>
        <p:nvSpPr>
          <p:cNvPr id="331" name="Japanese Braiding: Make Friends with a Marudai"/>
          <p:cNvSpPr txBox="1">
            <a:spLocks noGrp="1"/>
          </p:cNvSpPr>
          <p:nvPr>
            <p:ph type="body" sz="quarter" idx="1"/>
          </p:nvPr>
        </p:nvSpPr>
        <p:spPr>
          <a:xfrm>
            <a:off x="4189027" y="8293652"/>
            <a:ext cx="7755283" cy="1231900"/>
          </a:xfrm>
          <a:prstGeom prst="rect">
            <a:avLst/>
          </a:prstGeom>
        </p:spPr>
        <p:txBody>
          <a:bodyPr>
            <a:normAutofit lnSpcReduction="10000"/>
          </a:bodyPr>
          <a:lstStyle/>
          <a:p>
            <a:r>
              <a:rPr dirty="0"/>
              <a:t>Japanese Braiding: </a:t>
            </a:r>
            <a:endParaRPr lang="en-US" dirty="0"/>
          </a:p>
          <a:p>
            <a:r>
              <a:rPr dirty="0"/>
              <a:t>Make Friends with a Marudai</a:t>
            </a:r>
          </a:p>
        </p:txBody>
      </p:sp>
    </p:spTree>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3" name="unnamed-6.jpg" descr="unnamed-6.jpg"/>
          <p:cNvPicPr>
            <a:picLocks noGrp="1" noChangeAspect="1"/>
          </p:cNvPicPr>
          <p:nvPr>
            <p:ph type="pic" idx="13"/>
          </p:nvPr>
        </p:nvPicPr>
        <p:blipFill>
          <a:blip r:embed="rId2"/>
          <a:srcRect t="2361" b="2361"/>
          <a:stretch>
            <a:fillRect/>
          </a:stretch>
        </p:blipFill>
        <p:spPr>
          <a:prstGeom prst="rect">
            <a:avLst/>
          </a:prstGeom>
        </p:spPr>
      </p:pic>
      <p:sp>
        <p:nvSpPr>
          <p:cNvPr id="335" name="Japanese Braiding: Make Friends with a Marudai"/>
          <p:cNvSpPr txBox="1">
            <a:spLocks noGrp="1"/>
          </p:cNvSpPr>
          <p:nvPr>
            <p:ph type="title"/>
          </p:nvPr>
        </p:nvSpPr>
        <p:spPr>
          <a:xfrm>
            <a:off x="7023100" y="1259730"/>
            <a:ext cx="5397500" cy="1221740"/>
          </a:xfrm>
          <a:prstGeom prst="rect">
            <a:avLst/>
          </a:prstGeom>
        </p:spPr>
        <p:txBody>
          <a:bodyPr>
            <a:normAutofit fontScale="90000"/>
          </a:bodyPr>
          <a:lstStyle>
            <a:lvl1pPr defTabSz="443991">
              <a:spcBef>
                <a:spcPts val="1700"/>
              </a:spcBef>
              <a:defRPr sz="3952"/>
            </a:lvl1pPr>
          </a:lstStyle>
          <a:p>
            <a:r>
              <a:rPr dirty="0"/>
              <a:t>Japanese Braiding: Make Friends with a Marudai</a:t>
            </a:r>
          </a:p>
        </p:txBody>
      </p:sp>
      <p:sp>
        <p:nvSpPr>
          <p:cNvPr id="336" name="Capture the magic of working not on a disc but on real equipment.…"/>
          <p:cNvSpPr txBox="1">
            <a:spLocks noGrp="1"/>
          </p:cNvSpPr>
          <p:nvPr>
            <p:ph type="body" sz="half" idx="1"/>
          </p:nvPr>
        </p:nvSpPr>
        <p:spPr>
          <a:xfrm>
            <a:off x="7023100" y="3065672"/>
            <a:ext cx="5397500" cy="5140738"/>
          </a:xfrm>
          <a:prstGeom prst="rect">
            <a:avLst/>
          </a:prstGeom>
        </p:spPr>
        <p:txBody>
          <a:bodyPr/>
          <a:lstStyle/>
          <a:p>
            <a:r>
              <a:rPr dirty="0"/>
              <a:t>Capture the magic of working not on a disc but on real equipment.</a:t>
            </a:r>
          </a:p>
          <a:p>
            <a:r>
              <a:rPr dirty="0"/>
              <a:t>Using both hands to braid on a </a:t>
            </a:r>
            <a:r>
              <a:rPr dirty="0" err="1"/>
              <a:t>marudai</a:t>
            </a:r>
            <a:r>
              <a:rPr dirty="0"/>
              <a:t>, the new braider can quickly enjoy - and be bewitched by - the rhythm of the traditional Japanese movements.</a:t>
            </a:r>
          </a:p>
          <a:p>
            <a:r>
              <a:rPr dirty="0"/>
              <a:t>The sound of many wooden bobbins moving in harmony is a memory for life!</a:t>
            </a:r>
          </a:p>
        </p:txBody>
      </p:sp>
    </p:spTree>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8" name="image0-1.jpeg" descr="image0-1.jpeg"/>
          <p:cNvPicPr>
            <a:picLocks noGrp="1" noChangeAspect="1"/>
          </p:cNvPicPr>
          <p:nvPr>
            <p:ph type="pic" idx="13"/>
          </p:nvPr>
        </p:nvPicPr>
        <p:blipFill>
          <a:blip r:embed="rId2"/>
          <a:srcRect l="5989" r="5989"/>
          <a:stretch>
            <a:fillRect/>
          </a:stretch>
        </p:blipFill>
        <p:spPr>
          <a:prstGeom prst="rect">
            <a:avLst/>
          </a:prstGeom>
        </p:spPr>
      </p:pic>
      <p:sp>
        <p:nvSpPr>
          <p:cNvPr id="340" name="Sprang"/>
          <p:cNvSpPr txBox="1">
            <a:spLocks noGrp="1"/>
          </p:cNvSpPr>
          <p:nvPr>
            <p:ph type="title"/>
          </p:nvPr>
        </p:nvSpPr>
        <p:spPr>
          <a:xfrm>
            <a:off x="6956840" y="3050539"/>
            <a:ext cx="5397500" cy="1826261"/>
          </a:xfrm>
          <a:prstGeom prst="rect">
            <a:avLst/>
          </a:prstGeom>
          <a:effectLst>
            <a:outerShdw blurRad="63500" dist="69357" dir="19589668" rotWithShape="0">
              <a:srgbClr val="000000">
                <a:alpha val="50000"/>
              </a:srgbClr>
            </a:outerShdw>
          </a:effectLst>
        </p:spPr>
        <p:txBody>
          <a:bodyPr>
            <a:normAutofit fontScale="90000"/>
          </a:bodyPr>
          <a:lstStyle>
            <a:lvl1pPr defTabSz="554990">
              <a:spcBef>
                <a:spcPts val="2100"/>
              </a:spcBef>
              <a:defRPr sz="13680"/>
            </a:lvl1pPr>
          </a:lstStyle>
          <a:p>
            <a:r>
              <a:rPr dirty="0"/>
              <a:t>Sprang</a:t>
            </a:r>
          </a:p>
        </p:txBody>
      </p:sp>
    </p:spTree>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2" name="unnamed-7.jpg" descr="unnamed-7.jpg"/>
          <p:cNvPicPr>
            <a:picLocks noGrp="1" noChangeAspect="1"/>
          </p:cNvPicPr>
          <p:nvPr>
            <p:ph type="pic" idx="13"/>
          </p:nvPr>
        </p:nvPicPr>
        <p:blipFill>
          <a:blip r:embed="rId2"/>
          <a:srcRect t="5741"/>
          <a:stretch>
            <a:fillRect/>
          </a:stretch>
        </p:blipFill>
        <p:spPr>
          <a:xfrm>
            <a:off x="2606537" y="212034"/>
            <a:ext cx="6357018" cy="602973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45" name="Carol James"/>
          <p:cNvSpPr txBox="1">
            <a:spLocks noGrp="1"/>
          </p:cNvSpPr>
          <p:nvPr>
            <p:ph type="title"/>
          </p:nvPr>
        </p:nvSpPr>
        <p:spPr>
          <a:xfrm>
            <a:off x="3511826" y="5826993"/>
            <a:ext cx="8921474" cy="2209800"/>
          </a:xfrm>
          <a:prstGeom prst="rect">
            <a:avLst/>
          </a:prstGeom>
        </p:spPr>
        <p:txBody>
          <a:bodyPr/>
          <a:lstStyle/>
          <a:p>
            <a:r>
              <a:rPr dirty="0"/>
              <a:t>Carol James</a:t>
            </a:r>
          </a:p>
        </p:txBody>
      </p:sp>
      <p:sp>
        <p:nvSpPr>
          <p:cNvPr id="346" name="Introduction to Sprang"/>
          <p:cNvSpPr txBox="1">
            <a:spLocks noGrp="1"/>
          </p:cNvSpPr>
          <p:nvPr>
            <p:ph type="body" sz="quarter" idx="1"/>
          </p:nvPr>
        </p:nvSpPr>
        <p:spPr>
          <a:xfrm>
            <a:off x="6502400" y="8108122"/>
            <a:ext cx="5930900" cy="1231900"/>
          </a:xfrm>
          <a:prstGeom prst="rect">
            <a:avLst/>
          </a:prstGeom>
        </p:spPr>
        <p:txBody>
          <a:bodyPr/>
          <a:lstStyle/>
          <a:p>
            <a:r>
              <a:rPr dirty="0"/>
              <a:t>Introduction to Sprang</a:t>
            </a:r>
          </a:p>
        </p:txBody>
      </p:sp>
    </p:spTree>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 name="unnamed-8.jpg" descr="unnamed-8.jpg"/>
          <p:cNvPicPr>
            <a:picLocks noGrp="1" noChangeAspect="1"/>
          </p:cNvPicPr>
          <p:nvPr>
            <p:ph type="pic" idx="13"/>
          </p:nvPr>
        </p:nvPicPr>
        <p:blipFill>
          <a:blip r:embed="rId2"/>
          <a:srcRect l="8415" r="8415"/>
          <a:stretch>
            <a:fillRect/>
          </a:stretch>
        </p:blipFill>
        <p:spPr>
          <a:prstGeom prst="rect">
            <a:avLst/>
          </a:prstGeom>
        </p:spPr>
      </p:pic>
      <p:sp>
        <p:nvSpPr>
          <p:cNvPr id="350" name="Introduction to Sprang"/>
          <p:cNvSpPr txBox="1">
            <a:spLocks noGrp="1"/>
          </p:cNvSpPr>
          <p:nvPr>
            <p:ph type="title"/>
          </p:nvPr>
        </p:nvSpPr>
        <p:spPr>
          <a:xfrm>
            <a:off x="5786230" y="856423"/>
            <a:ext cx="6833153" cy="723900"/>
          </a:xfrm>
          <a:prstGeom prst="rect">
            <a:avLst/>
          </a:prstGeom>
          <a:solidFill>
            <a:schemeClr val="bg1"/>
          </a:solidFill>
          <a:ln w="28575">
            <a:solidFill>
              <a:schemeClr val="accent5">
                <a:lumMod val="50000"/>
              </a:schemeClr>
            </a:solidFill>
          </a:ln>
        </p:spPr>
        <p:txBody>
          <a:bodyPr>
            <a:normAutofit fontScale="90000"/>
          </a:bodyPr>
          <a:lstStyle>
            <a:lvl1pPr defTabSz="543305">
              <a:spcBef>
                <a:spcPts val="2100"/>
              </a:spcBef>
              <a:defRPr sz="4836"/>
            </a:lvl1pPr>
          </a:lstStyle>
          <a:p>
            <a:pPr algn="ctr"/>
            <a:r>
              <a:rPr dirty="0">
                <a:solidFill>
                  <a:schemeClr val="accent5">
                    <a:lumMod val="50000"/>
                  </a:schemeClr>
                </a:solidFill>
              </a:rPr>
              <a:t>Introduction to Sprang</a:t>
            </a:r>
          </a:p>
        </p:txBody>
      </p:sp>
      <p:sp>
        <p:nvSpPr>
          <p:cNvPr id="351" name="Sprang is a textile technique that dates to ancient times.…"/>
          <p:cNvSpPr txBox="1">
            <a:spLocks noGrp="1"/>
          </p:cNvSpPr>
          <p:nvPr>
            <p:ph type="body" sz="half" idx="1"/>
          </p:nvPr>
        </p:nvSpPr>
        <p:spPr>
          <a:xfrm>
            <a:off x="6877326" y="2492513"/>
            <a:ext cx="5397500" cy="4239591"/>
          </a:xfrm>
          <a:prstGeom prst="rect">
            <a:avLst/>
          </a:prstGeom>
        </p:spPr>
        <p:txBody>
          <a:bodyPr/>
          <a:lstStyle/>
          <a:p>
            <a:r>
              <a:rPr dirty="0"/>
              <a:t>Sprang is a textile technique that dates to ancient times.</a:t>
            </a:r>
          </a:p>
          <a:p>
            <a:r>
              <a:rPr dirty="0"/>
              <a:t>Learn the basic stitch, and then see how it can be adapted and shaped.</a:t>
            </a:r>
          </a:p>
          <a:p>
            <a:r>
              <a:rPr dirty="0"/>
              <a:t>You can use it to create bags, bonnets, socks, mittens, scarves, leggings, vests, and more.</a:t>
            </a:r>
          </a:p>
        </p:txBody>
      </p:sp>
    </p:spTree>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3" name="image1-1.jpeg" descr="image1-1.jpeg"/>
          <p:cNvPicPr>
            <a:picLocks noGrp="1" noChangeAspect="1"/>
          </p:cNvPicPr>
          <p:nvPr>
            <p:ph type="pic" idx="13"/>
          </p:nvPr>
        </p:nvPicPr>
        <p:blipFill>
          <a:blip r:embed="rId2"/>
          <a:srcRect l="5989" r="5989"/>
          <a:stretch>
            <a:fillRect/>
          </a:stretch>
        </p:blipFill>
        <p:spPr>
          <a:prstGeom prst="rect">
            <a:avLst/>
          </a:prstGeom>
        </p:spPr>
      </p:pic>
      <p:sp>
        <p:nvSpPr>
          <p:cNvPr id="355" name="Tapestry"/>
          <p:cNvSpPr txBox="1">
            <a:spLocks noGrp="1"/>
          </p:cNvSpPr>
          <p:nvPr>
            <p:ph type="title"/>
          </p:nvPr>
        </p:nvSpPr>
        <p:spPr>
          <a:xfrm>
            <a:off x="6930335" y="4402944"/>
            <a:ext cx="5397500" cy="1361752"/>
          </a:xfrm>
          <a:prstGeom prst="rect">
            <a:avLst/>
          </a:prstGeom>
          <a:effectLst>
            <a:outerShdw blurRad="63500" dist="69357" dir="19589668" rotWithShape="0">
              <a:srgbClr val="000000">
                <a:alpha val="50000"/>
              </a:srgbClr>
            </a:outerShdw>
          </a:effectLst>
        </p:spPr>
        <p:txBody>
          <a:bodyPr>
            <a:normAutofit fontScale="90000"/>
          </a:bodyPr>
          <a:lstStyle>
            <a:lvl1pPr>
              <a:defRPr sz="13800"/>
            </a:lvl1pPr>
          </a:lstStyle>
          <a:p>
            <a:r>
              <a:rPr sz="9600" dirty="0"/>
              <a:t>Tapestry</a:t>
            </a:r>
          </a:p>
        </p:txBody>
      </p:sp>
    </p:spTree>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7" name="unnamed-9.jpg" descr="unnamed-9.jpg"/>
          <p:cNvPicPr>
            <a:picLocks noGrp="1" noChangeAspect="1"/>
          </p:cNvPicPr>
          <p:nvPr>
            <p:ph type="pic" idx="13"/>
          </p:nvPr>
        </p:nvPicPr>
        <p:blipFill>
          <a:blip r:embed="rId2"/>
          <a:srcRect t="7346"/>
          <a:stretch>
            <a:fillRect/>
          </a:stretch>
        </p:blipFill>
        <p:spPr>
          <a:xfrm>
            <a:off x="783535" y="2684484"/>
            <a:ext cx="6245599" cy="666400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60" name="Kathe Todd-Hooker"/>
          <p:cNvSpPr txBox="1">
            <a:spLocks noGrp="1"/>
          </p:cNvSpPr>
          <p:nvPr>
            <p:ph type="title"/>
          </p:nvPr>
        </p:nvSpPr>
        <p:spPr>
          <a:xfrm>
            <a:off x="3906334" y="1047660"/>
            <a:ext cx="8351631" cy="3015788"/>
          </a:xfrm>
          <a:prstGeom prst="rect">
            <a:avLst/>
          </a:prstGeom>
        </p:spPr>
        <p:txBody>
          <a:bodyPr>
            <a:normAutofit fontScale="90000"/>
          </a:bodyPr>
          <a:lstStyle/>
          <a:p>
            <a:r>
              <a:rPr dirty="0"/>
              <a:t>Kathe Todd-Hooker</a:t>
            </a:r>
          </a:p>
        </p:txBody>
      </p:sp>
      <p:sp>
        <p:nvSpPr>
          <p:cNvPr id="361" name="Line and Detail and the Geometry of Tapestry"/>
          <p:cNvSpPr txBox="1">
            <a:spLocks noGrp="1"/>
          </p:cNvSpPr>
          <p:nvPr>
            <p:ph type="body" sz="quarter" idx="1"/>
          </p:nvPr>
        </p:nvSpPr>
        <p:spPr>
          <a:xfrm>
            <a:off x="6732103" y="4468372"/>
            <a:ext cx="6072257" cy="1231900"/>
          </a:xfrm>
          <a:prstGeom prst="rect">
            <a:avLst/>
          </a:prstGeom>
        </p:spPr>
        <p:txBody>
          <a:bodyPr>
            <a:normAutofit lnSpcReduction="10000"/>
          </a:bodyPr>
          <a:lstStyle/>
          <a:p>
            <a:r>
              <a:rPr dirty="0"/>
              <a:t>Line </a:t>
            </a:r>
            <a:r>
              <a:rPr lang="en-US" dirty="0"/>
              <a:t>&amp;</a:t>
            </a:r>
            <a:r>
              <a:rPr dirty="0"/>
              <a:t> Detail</a:t>
            </a:r>
            <a:r>
              <a:rPr lang="en-US" dirty="0"/>
              <a:t> </a:t>
            </a:r>
            <a:r>
              <a:rPr dirty="0"/>
              <a:t>and the</a:t>
            </a:r>
            <a:endParaRPr lang="en-US" dirty="0"/>
          </a:p>
          <a:p>
            <a:r>
              <a:rPr dirty="0"/>
              <a:t> Geometry of Tapestry</a:t>
            </a:r>
          </a:p>
        </p:txBody>
      </p:sp>
    </p:spTree>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3" name="unnamed-10.jpg" descr="unnamed-10.jpg"/>
          <p:cNvPicPr>
            <a:picLocks noGrp="1" noChangeAspect="1"/>
          </p:cNvPicPr>
          <p:nvPr>
            <p:ph type="pic" idx="13"/>
          </p:nvPr>
        </p:nvPicPr>
        <p:blipFill>
          <a:blip r:embed="rId2"/>
          <a:srcRect l="14555" r="14555"/>
          <a:stretch>
            <a:fillRect/>
          </a:stretch>
        </p:blipFill>
        <p:spPr>
          <a:prstGeom prst="rect">
            <a:avLst/>
          </a:prstGeom>
        </p:spPr>
      </p:pic>
      <p:sp>
        <p:nvSpPr>
          <p:cNvPr id="365" name="Line and Detail and the Geometry of Tapestry"/>
          <p:cNvSpPr txBox="1">
            <a:spLocks noGrp="1"/>
          </p:cNvSpPr>
          <p:nvPr>
            <p:ph type="title"/>
          </p:nvPr>
        </p:nvSpPr>
        <p:spPr>
          <a:xfrm>
            <a:off x="6711676" y="923920"/>
            <a:ext cx="5708924" cy="1342202"/>
          </a:xfrm>
          <a:prstGeom prst="rect">
            <a:avLst/>
          </a:prstGeom>
        </p:spPr>
        <p:txBody>
          <a:bodyPr>
            <a:normAutofit fontScale="90000"/>
          </a:bodyPr>
          <a:lstStyle>
            <a:lvl1pPr defTabSz="484886">
              <a:spcBef>
                <a:spcPts val="1900"/>
              </a:spcBef>
              <a:defRPr sz="4316"/>
            </a:lvl1pPr>
          </a:lstStyle>
          <a:p>
            <a:pPr algn="ctr"/>
            <a:r>
              <a:rPr dirty="0"/>
              <a:t>Line and Detail and the Geometry of Tapestry</a:t>
            </a:r>
          </a:p>
        </p:txBody>
      </p:sp>
      <p:sp>
        <p:nvSpPr>
          <p:cNvPr id="366" name="All about controlling lines, shapes, vertically, horizontally, diagonally and curves.…"/>
          <p:cNvSpPr txBox="1">
            <a:spLocks noGrp="1"/>
          </p:cNvSpPr>
          <p:nvPr>
            <p:ph type="body" sz="half" idx="1"/>
          </p:nvPr>
        </p:nvSpPr>
        <p:spPr>
          <a:xfrm>
            <a:off x="7023100" y="2492513"/>
            <a:ext cx="5397500" cy="5922617"/>
          </a:xfrm>
          <a:prstGeom prst="rect">
            <a:avLst/>
          </a:prstGeom>
        </p:spPr>
        <p:txBody>
          <a:bodyPr/>
          <a:lstStyle/>
          <a:p>
            <a:r>
              <a:rPr dirty="0"/>
              <a:t>All about controlling lines, shapes, vertically, horizontally, diagonally and curves.</a:t>
            </a:r>
          </a:p>
          <a:p>
            <a:r>
              <a:rPr dirty="0"/>
              <a:t>Techniques used and explored: </a:t>
            </a:r>
            <a:r>
              <a:rPr dirty="0" err="1"/>
              <a:t>Soumack</a:t>
            </a:r>
            <a:r>
              <a:rPr dirty="0"/>
              <a:t>, splitting the weft, perfect shapes, toothless, smooth and step-less edges, and no squishing.</a:t>
            </a:r>
          </a:p>
          <a:p>
            <a:r>
              <a:rPr dirty="0"/>
              <a:t>You’ll gain an understanding of the techniques that help you achieve the designs and shapes you really want.</a:t>
            </a:r>
          </a:p>
        </p:txBody>
      </p:sp>
    </p:spTree>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0B2181-C5DD-3502-5EFB-E23E271D0E64}"/>
              </a:ext>
            </a:extLst>
          </p:cNvPr>
          <p:cNvSpPr>
            <a:spLocks noGrp="1"/>
          </p:cNvSpPr>
          <p:nvPr>
            <p:ph type="title"/>
          </p:nvPr>
        </p:nvSpPr>
        <p:spPr/>
        <p:txBody>
          <a:bodyPr/>
          <a:lstStyle/>
          <a:p>
            <a:r>
              <a:rPr lang="en-US" dirty="0">
                <a:ln w="12700">
                  <a:solidFill>
                    <a:srgbClr val="0B0101"/>
                  </a:solidFill>
                </a:ln>
                <a:solidFill>
                  <a:schemeClr val="bg1">
                    <a:lumMod val="65000"/>
                  </a:schemeClr>
                </a:solidFill>
              </a:rPr>
              <a:t>And there’s More …</a:t>
            </a:r>
          </a:p>
        </p:txBody>
      </p:sp>
    </p:spTree>
    <p:extLst>
      <p:ext uri="{BB962C8B-B14F-4D97-AF65-F5344CB8AC3E}">
        <p14:creationId xmlns:p14="http://schemas.microsoft.com/office/powerpoint/2010/main" val="1464298265"/>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 name="CNCH 2023 - learn by doing"/>
          <p:cNvSpPr txBox="1">
            <a:spLocks noGrp="1"/>
          </p:cNvSpPr>
          <p:nvPr>
            <p:ph type="title"/>
          </p:nvPr>
        </p:nvSpPr>
        <p:spPr>
          <a:xfrm>
            <a:off x="1630016" y="1031185"/>
            <a:ext cx="9305787" cy="1515717"/>
          </a:xfrm>
          <a:prstGeom prst="rect">
            <a:avLst/>
          </a:prstGeom>
        </p:spPr>
        <p:txBody>
          <a:bodyPr>
            <a:normAutofit fontScale="90000"/>
          </a:bodyPr>
          <a:lstStyle>
            <a:lvl1pPr defTabSz="543305">
              <a:spcBef>
                <a:spcPts val="2100"/>
              </a:spcBef>
              <a:defRPr sz="4836"/>
            </a:lvl1pPr>
          </a:lstStyle>
          <a:p>
            <a:pPr algn="ctr"/>
            <a:r>
              <a:rPr dirty="0">
                <a:solidFill>
                  <a:schemeClr val="tx1">
                    <a:lumMod val="75000"/>
                  </a:schemeClr>
                </a:solidFill>
              </a:rPr>
              <a:t>CNCH 2023 - learn by doing</a:t>
            </a:r>
            <a:br>
              <a:rPr lang="en-US" dirty="0">
                <a:solidFill>
                  <a:schemeClr val="tx1">
                    <a:lumMod val="75000"/>
                  </a:schemeClr>
                </a:solidFill>
              </a:rPr>
            </a:br>
            <a:r>
              <a:rPr lang="en-US" dirty="0">
                <a:solidFill>
                  <a:schemeClr val="tx1">
                    <a:lumMod val="75000"/>
                  </a:schemeClr>
                </a:solidFill>
              </a:rPr>
              <a:t>Tentative Schedule of Events</a:t>
            </a:r>
            <a:br>
              <a:rPr lang="en-US" dirty="0"/>
            </a:br>
            <a:br>
              <a:rPr lang="en-US" dirty="0"/>
            </a:br>
            <a:endParaRPr dirty="0"/>
          </a:p>
        </p:txBody>
      </p:sp>
      <p:sp>
        <p:nvSpPr>
          <p:cNvPr id="139" name="Workshops held all day Friday &amp; Saturday, Sunday until noon…"/>
          <p:cNvSpPr txBox="1">
            <a:spLocks noGrp="1"/>
          </p:cNvSpPr>
          <p:nvPr>
            <p:ph type="body" idx="1"/>
          </p:nvPr>
        </p:nvSpPr>
        <p:spPr>
          <a:xfrm>
            <a:off x="1367182" y="2996095"/>
            <a:ext cx="11066118" cy="4968461"/>
          </a:xfrm>
          <a:prstGeom prst="rect">
            <a:avLst/>
          </a:prstGeom>
        </p:spPr>
        <p:txBody>
          <a:bodyPr>
            <a:normAutofit fontScale="92500" lnSpcReduction="10000"/>
          </a:bodyPr>
          <a:lstStyle/>
          <a:p>
            <a:r>
              <a:rPr lang="en-US" dirty="0">
                <a:solidFill>
                  <a:schemeClr val="tx1">
                    <a:lumMod val="75000"/>
                  </a:schemeClr>
                </a:solidFill>
              </a:rPr>
              <a:t>On-Site Check-in: Thursday, 2:00 PM to 8:00 PM; Friday, 7:30 AM to 9:00 AM. </a:t>
            </a:r>
          </a:p>
          <a:p>
            <a:r>
              <a:rPr dirty="0">
                <a:solidFill>
                  <a:schemeClr val="tx1">
                    <a:lumMod val="75000"/>
                  </a:schemeClr>
                </a:solidFill>
              </a:rPr>
              <a:t>Workshop</a:t>
            </a:r>
            <a:r>
              <a:rPr lang="en-US" dirty="0">
                <a:solidFill>
                  <a:schemeClr val="tx1">
                    <a:lumMod val="75000"/>
                  </a:schemeClr>
                </a:solidFill>
              </a:rPr>
              <a:t>s:</a:t>
            </a:r>
            <a:r>
              <a:rPr dirty="0">
                <a:solidFill>
                  <a:schemeClr val="tx1">
                    <a:lumMod val="75000"/>
                  </a:schemeClr>
                </a:solidFill>
              </a:rPr>
              <a:t> </a:t>
            </a:r>
            <a:r>
              <a:rPr lang="en-US" dirty="0">
                <a:solidFill>
                  <a:schemeClr val="tx1">
                    <a:lumMod val="75000"/>
                  </a:schemeClr>
                </a:solidFill>
              </a:rPr>
              <a:t>Friday &amp; Saturday, 9:00 to noon &amp; 1:30 to 4:30; Sunday, 9:00 to noon (15 hours of instruction). </a:t>
            </a:r>
          </a:p>
          <a:p>
            <a:r>
              <a:rPr dirty="0">
                <a:solidFill>
                  <a:schemeClr val="tx1">
                    <a:lumMod val="75000"/>
                  </a:schemeClr>
                </a:solidFill>
              </a:rPr>
              <a:t>Friday evening: Barbecue</a:t>
            </a:r>
            <a:r>
              <a:rPr lang="en-US" dirty="0">
                <a:solidFill>
                  <a:schemeClr val="tx1">
                    <a:lumMod val="75000"/>
                  </a:schemeClr>
                </a:solidFill>
              </a:rPr>
              <a:t> and Guest Speaker</a:t>
            </a:r>
            <a:endParaRPr dirty="0">
              <a:solidFill>
                <a:schemeClr val="tx1">
                  <a:lumMod val="75000"/>
                </a:schemeClr>
              </a:solidFill>
            </a:endParaRPr>
          </a:p>
          <a:p>
            <a:r>
              <a:rPr dirty="0">
                <a:solidFill>
                  <a:schemeClr val="tx1">
                    <a:lumMod val="75000"/>
                  </a:schemeClr>
                </a:solidFill>
              </a:rPr>
              <a:t>Saturday evening: Reception</a:t>
            </a:r>
            <a:r>
              <a:rPr lang="en-US" dirty="0">
                <a:solidFill>
                  <a:schemeClr val="tx1">
                    <a:lumMod val="75000"/>
                  </a:schemeClr>
                </a:solidFill>
              </a:rPr>
              <a:t>, “Walk Around” Fashion Show,</a:t>
            </a:r>
            <a:r>
              <a:rPr dirty="0">
                <a:solidFill>
                  <a:schemeClr val="tx1">
                    <a:lumMod val="75000"/>
                  </a:schemeClr>
                </a:solidFill>
              </a:rPr>
              <a:t> and</a:t>
            </a:r>
            <a:r>
              <a:rPr lang="en-US" dirty="0">
                <a:solidFill>
                  <a:schemeClr val="tx1">
                    <a:lumMod val="75000"/>
                  </a:schemeClr>
                </a:solidFill>
              </a:rPr>
              <a:t> Workshop W</a:t>
            </a:r>
            <a:r>
              <a:rPr dirty="0">
                <a:solidFill>
                  <a:schemeClr val="tx1">
                    <a:lumMod val="75000"/>
                  </a:schemeClr>
                </a:solidFill>
              </a:rPr>
              <a:t>alkabout</a:t>
            </a:r>
          </a:p>
          <a:p>
            <a:r>
              <a:rPr dirty="0">
                <a:solidFill>
                  <a:schemeClr val="tx1">
                    <a:lumMod val="75000"/>
                  </a:schemeClr>
                </a:solidFill>
              </a:rPr>
              <a:t>Marketplace</a:t>
            </a:r>
            <a:r>
              <a:rPr lang="en-US" dirty="0">
                <a:solidFill>
                  <a:schemeClr val="tx1">
                    <a:lumMod val="75000"/>
                  </a:schemeClr>
                </a:solidFill>
              </a:rPr>
              <a:t> Vendor</a:t>
            </a:r>
            <a:r>
              <a:rPr dirty="0">
                <a:solidFill>
                  <a:schemeClr val="tx1">
                    <a:lumMod val="75000"/>
                  </a:schemeClr>
                </a:solidFill>
              </a:rPr>
              <a:t>: Eugene Textile</a:t>
            </a:r>
            <a:r>
              <a:rPr lang="en-US" dirty="0">
                <a:solidFill>
                  <a:schemeClr val="tx1">
                    <a:lumMod val="75000"/>
                  </a:schemeClr>
                </a:solidFill>
              </a:rPr>
              <a:t> </a:t>
            </a:r>
            <a:r>
              <a:rPr dirty="0">
                <a:solidFill>
                  <a:schemeClr val="tx1">
                    <a:lumMod val="75000"/>
                  </a:schemeClr>
                </a:solidFill>
              </a:rPr>
              <a:t>Center</a:t>
            </a:r>
            <a:endParaRPr lang="en-US" dirty="0">
              <a:solidFill>
                <a:schemeClr val="tx1">
                  <a:lumMod val="75000"/>
                </a:schemeClr>
              </a:solidFill>
            </a:endParaRPr>
          </a:p>
          <a:p>
            <a:r>
              <a:rPr lang="en-US" dirty="0">
                <a:solidFill>
                  <a:schemeClr val="tx1">
                    <a:lumMod val="75000"/>
                  </a:schemeClr>
                </a:solidFill>
              </a:rPr>
              <a:t>Conference closes at noon, Sunday, August 6.</a:t>
            </a:r>
            <a:endParaRPr dirty="0">
              <a:solidFill>
                <a:schemeClr val="tx1">
                  <a:lumMod val="75000"/>
                </a:schemeClr>
              </a:solidFill>
            </a:endParaRPr>
          </a:p>
          <a:p>
            <a:pPr marL="0" indent="0">
              <a:buNone/>
            </a:pPr>
            <a:endParaRPr dirty="0"/>
          </a:p>
        </p:txBody>
      </p:sp>
    </p:spTree>
    <p:extLst>
      <p:ext uri="{BB962C8B-B14F-4D97-AF65-F5344CB8AC3E}">
        <p14:creationId xmlns:p14="http://schemas.microsoft.com/office/powerpoint/2010/main" val="2697277979"/>
      </p:ext>
    </p:extLst>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34AE169-20B3-FE96-4594-EAECBDACE1EF}"/>
              </a:ext>
            </a:extLst>
          </p:cNvPr>
          <p:cNvSpPr>
            <a:spLocks noGrp="1"/>
          </p:cNvSpPr>
          <p:nvPr>
            <p:ph type="title"/>
          </p:nvPr>
        </p:nvSpPr>
        <p:spPr>
          <a:xfrm>
            <a:off x="391203" y="627133"/>
            <a:ext cx="6884240" cy="1698294"/>
          </a:xfrm>
        </p:spPr>
        <p:txBody>
          <a:bodyPr vert="horz" lIns="97536" tIns="48768" rIns="97536" bIns="48768" rtlCol="0" anchor="b">
            <a:normAutofit fontScale="90000"/>
          </a:bodyPr>
          <a:lstStyle/>
          <a:p>
            <a:r>
              <a:rPr lang="en-US" sz="3627" b="1" dirty="0"/>
              <a:t>What if you travel with family, or want to stay a few </a:t>
            </a:r>
            <a:br>
              <a:rPr lang="en-US" sz="3627" b="1" dirty="0"/>
            </a:br>
            <a:r>
              <a:rPr lang="en-US" sz="3627" b="1" dirty="0"/>
              <a:t>extra days?</a:t>
            </a:r>
          </a:p>
        </p:txBody>
      </p:sp>
      <p:sp>
        <p:nvSpPr>
          <p:cNvPr id="6" name="Text Placeholder 5">
            <a:extLst>
              <a:ext uri="{FF2B5EF4-FFF2-40B4-BE49-F238E27FC236}">
                <a16:creationId xmlns:a16="http://schemas.microsoft.com/office/drawing/2014/main" id="{64E6B893-A648-F81E-BCA1-94BBE7C54D3A}"/>
              </a:ext>
            </a:extLst>
          </p:cNvPr>
          <p:cNvSpPr>
            <a:spLocks noGrp="1"/>
          </p:cNvSpPr>
          <p:nvPr>
            <p:ph type="body" sz="half" idx="2"/>
          </p:nvPr>
        </p:nvSpPr>
        <p:spPr>
          <a:xfrm>
            <a:off x="713271" y="2589464"/>
            <a:ext cx="4750640" cy="6435266"/>
          </a:xfrm>
        </p:spPr>
        <p:txBody>
          <a:bodyPr vert="horz" lIns="97536" tIns="48768" rIns="97536" bIns="48768" rtlCol="0">
            <a:normAutofit fontScale="25000" lnSpcReduction="20000"/>
          </a:bodyPr>
          <a:lstStyle/>
          <a:p>
            <a:pPr marL="304810" indent="-243848">
              <a:buFont typeface="Arial" panose="020B0604020202020204" pitchFamily="34" charset="0"/>
              <a:buChar char="•"/>
            </a:pPr>
            <a:r>
              <a:rPr lang="en-US" sz="8000" dirty="0"/>
              <a:t>There are 11 hotels/motels within five minutes of the Cal Poly campus.</a:t>
            </a:r>
          </a:p>
          <a:p>
            <a:pPr marL="304810" indent="-243848">
              <a:buFont typeface="Arial" panose="020B0604020202020204" pitchFamily="34" charset="0"/>
              <a:buChar char="•"/>
            </a:pPr>
            <a:r>
              <a:rPr lang="en-US" sz="8000" dirty="0"/>
              <a:t>They are located along Monterey Street near the 101 and Grand Avenue exit</a:t>
            </a:r>
          </a:p>
          <a:p>
            <a:pPr marL="304810" indent="-243848">
              <a:buFont typeface="Arial" panose="020B0604020202020204" pitchFamily="34" charset="0"/>
              <a:buChar char="•"/>
            </a:pPr>
            <a:r>
              <a:rPr lang="en-US" sz="8000" dirty="0"/>
              <a:t>Directly accessible to the campus via Grand Avenue </a:t>
            </a:r>
          </a:p>
          <a:p>
            <a:pPr marL="304810" indent="-243848">
              <a:buFont typeface="Arial" panose="020B0604020202020204" pitchFamily="34" charset="0"/>
              <a:buChar char="•"/>
            </a:pPr>
            <a:r>
              <a:rPr lang="en-US" sz="8000" dirty="0"/>
              <a:t>15 minutes to the coast</a:t>
            </a:r>
          </a:p>
          <a:p>
            <a:pPr marL="304810" indent="-243848">
              <a:buFont typeface="Arial" panose="020B0604020202020204" pitchFamily="34" charset="0"/>
              <a:buChar char="•"/>
            </a:pPr>
            <a:r>
              <a:rPr lang="en-US" sz="8000" dirty="0"/>
              <a:t>Hotels include: </a:t>
            </a:r>
          </a:p>
          <a:p>
            <a:pPr marL="792505" lvl="1" indent="-243848">
              <a:buFont typeface="Arial" panose="020B0604020202020204" pitchFamily="34" charset="0"/>
              <a:buChar char="•"/>
            </a:pPr>
            <a:r>
              <a:rPr lang="en-US" sz="8000" dirty="0"/>
              <a:t>La Cuesta</a:t>
            </a:r>
          </a:p>
          <a:p>
            <a:pPr marL="792505" lvl="1" indent="-243848">
              <a:buFont typeface="Arial" panose="020B0604020202020204" pitchFamily="34" charset="0"/>
              <a:buChar char="•"/>
            </a:pPr>
            <a:r>
              <a:rPr lang="en-US" sz="8000" dirty="0"/>
              <a:t>La Quinta</a:t>
            </a:r>
          </a:p>
          <a:p>
            <a:pPr marL="792505" lvl="1" indent="-243848">
              <a:buFont typeface="Arial" panose="020B0604020202020204" pitchFamily="34" charset="0"/>
              <a:buChar char="•"/>
            </a:pPr>
            <a:r>
              <a:rPr lang="en-US" sz="8000" dirty="0"/>
              <a:t>University Inn</a:t>
            </a:r>
          </a:p>
          <a:p>
            <a:pPr marL="792505" lvl="1" indent="-243848">
              <a:buFont typeface="Arial" panose="020B0604020202020204" pitchFamily="34" charset="0"/>
              <a:buChar char="•"/>
            </a:pPr>
            <a:r>
              <a:rPr lang="en-US" sz="8000" dirty="0"/>
              <a:t>Buena Vista</a:t>
            </a:r>
          </a:p>
          <a:p>
            <a:pPr marL="792505" lvl="1" indent="-243848">
              <a:buFont typeface="Arial" panose="020B0604020202020204" pitchFamily="34" charset="0"/>
              <a:buChar char="•"/>
            </a:pPr>
            <a:r>
              <a:rPr lang="en-US" sz="8000" dirty="0"/>
              <a:t>Pear Tree</a:t>
            </a:r>
          </a:p>
          <a:p>
            <a:pPr marL="792505" lvl="1" indent="-243848">
              <a:buFont typeface="Arial" panose="020B0604020202020204" pitchFamily="34" charset="0"/>
              <a:buChar char="•"/>
            </a:pPr>
            <a:r>
              <a:rPr lang="en-US" sz="8000" dirty="0"/>
              <a:t>Wayfarer</a:t>
            </a:r>
          </a:p>
          <a:p>
            <a:pPr marL="792505" lvl="1" indent="-243848">
              <a:buFont typeface="Arial" panose="020B0604020202020204" pitchFamily="34" charset="0"/>
              <a:buChar char="•"/>
            </a:pPr>
            <a:r>
              <a:rPr lang="en-US" sz="8000" dirty="0"/>
              <a:t>Apple Farm</a:t>
            </a:r>
          </a:p>
          <a:p>
            <a:pPr indent="-243848">
              <a:buFont typeface="Arial" panose="020B0604020202020204" pitchFamily="34" charset="0"/>
              <a:buChar char="•"/>
            </a:pPr>
            <a:endParaRPr lang="en-US" sz="1280" dirty="0"/>
          </a:p>
        </p:txBody>
      </p:sp>
      <p:pic>
        <p:nvPicPr>
          <p:cNvPr id="12" name="Picture 11">
            <a:extLst>
              <a:ext uri="{FF2B5EF4-FFF2-40B4-BE49-F238E27FC236}">
                <a16:creationId xmlns:a16="http://schemas.microsoft.com/office/drawing/2014/main" id="{775B1475-FB0C-0EF1-1145-85B2E05B7A67}"/>
              </a:ext>
            </a:extLst>
          </p:cNvPr>
          <p:cNvPicPr>
            <a:picLocks noChangeAspect="1"/>
          </p:cNvPicPr>
          <p:nvPr/>
        </p:nvPicPr>
        <p:blipFill>
          <a:blip r:embed="rId2"/>
          <a:stretch>
            <a:fillRect/>
          </a:stretch>
        </p:blipFill>
        <p:spPr>
          <a:xfrm>
            <a:off x="5463911" y="861391"/>
            <a:ext cx="7419020" cy="816333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91920887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77617C-6B07-8A69-6825-0DCE506C4A64}"/>
              </a:ext>
            </a:extLst>
          </p:cNvPr>
          <p:cNvSpPr>
            <a:spLocks noGrp="1"/>
          </p:cNvSpPr>
          <p:nvPr>
            <p:ph type="title"/>
          </p:nvPr>
        </p:nvSpPr>
        <p:spPr>
          <a:xfrm>
            <a:off x="458419" y="1658112"/>
            <a:ext cx="11873385" cy="1180186"/>
          </a:xfrm>
        </p:spPr>
        <p:txBody>
          <a:bodyPr vert="horz" lIns="97536" tIns="48768" rIns="97536" bIns="48768" rtlCol="0" anchor="ctr">
            <a:normAutofit/>
          </a:bodyPr>
          <a:lstStyle/>
          <a:p>
            <a:r>
              <a:rPr lang="en-US" sz="3840" kern="1200">
                <a:solidFill>
                  <a:schemeClr val="tx1"/>
                </a:solidFill>
                <a:latin typeface="+mj-lt"/>
                <a:ea typeface="+mj-ea"/>
                <a:cs typeface="+mj-cs"/>
              </a:rPr>
              <a:t>Shopping &amp; Dining</a:t>
            </a:r>
          </a:p>
        </p:txBody>
      </p:sp>
      <p:pic>
        <p:nvPicPr>
          <p:cNvPr id="6" name="Content Placeholder 5" descr="A picture containing text, outdoor, building, tree&#10;&#10;Description automatically generated">
            <a:extLst>
              <a:ext uri="{FF2B5EF4-FFF2-40B4-BE49-F238E27FC236}">
                <a16:creationId xmlns:a16="http://schemas.microsoft.com/office/drawing/2014/main" id="{F43F0CB2-0C1D-5C9D-5788-8784FE36003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26318" r="23375" b="2"/>
          <a:stretch/>
        </p:blipFill>
        <p:spPr>
          <a:xfrm>
            <a:off x="458418" y="3055917"/>
            <a:ext cx="3647846" cy="4821931"/>
          </a:xfrm>
          <a:prstGeom prst="rect">
            <a:avLst/>
          </a:prstGeom>
        </p:spPr>
      </p:pic>
      <p:pic>
        <p:nvPicPr>
          <p:cNvPr id="8" name="Picture 7" descr="People walking on a sidewalk&#10;&#10;Description automatically generated with low confidence">
            <a:extLst>
              <a:ext uri="{FF2B5EF4-FFF2-40B4-BE49-F238E27FC236}">
                <a16:creationId xmlns:a16="http://schemas.microsoft.com/office/drawing/2014/main" id="{E787B231-970B-724E-F654-A9BF27698C08}"/>
              </a:ext>
            </a:extLst>
          </p:cNvPr>
          <p:cNvPicPr>
            <a:picLocks noChangeAspect="1"/>
          </p:cNvPicPr>
          <p:nvPr/>
        </p:nvPicPr>
        <p:blipFill rotWithShape="1">
          <a:blip r:embed="rId3">
            <a:extLst>
              <a:ext uri="{28A0092B-C50C-407E-A947-70E740481C1C}">
                <a14:useLocalDpi xmlns:a14="http://schemas.microsoft.com/office/drawing/2010/main" val="0"/>
              </a:ext>
            </a:extLst>
          </a:blip>
          <a:srcRect l="10834" r="34684" b="-2"/>
          <a:stretch/>
        </p:blipFill>
        <p:spPr>
          <a:xfrm>
            <a:off x="4508626" y="3055917"/>
            <a:ext cx="3648636" cy="4821931"/>
          </a:xfrm>
          <a:prstGeom prst="rect">
            <a:avLst/>
          </a:prstGeom>
        </p:spPr>
      </p:pic>
      <p:sp>
        <p:nvSpPr>
          <p:cNvPr id="4" name="Text Placeholder 3">
            <a:extLst>
              <a:ext uri="{FF2B5EF4-FFF2-40B4-BE49-F238E27FC236}">
                <a16:creationId xmlns:a16="http://schemas.microsoft.com/office/drawing/2014/main" id="{512D88B1-648A-719B-8A63-47290F6CF038}"/>
              </a:ext>
            </a:extLst>
          </p:cNvPr>
          <p:cNvSpPr>
            <a:spLocks noGrp="1"/>
          </p:cNvSpPr>
          <p:nvPr>
            <p:ph type="body" sz="half" idx="2"/>
          </p:nvPr>
        </p:nvSpPr>
        <p:spPr>
          <a:xfrm>
            <a:off x="8459769" y="2829817"/>
            <a:ext cx="3872035" cy="5265671"/>
          </a:xfrm>
        </p:spPr>
        <p:txBody>
          <a:bodyPr vert="horz" lIns="97536" tIns="48768" rIns="97536" bIns="48768" rtlCol="0" anchor="ctr">
            <a:normAutofit/>
          </a:bodyPr>
          <a:lstStyle/>
          <a:p>
            <a:pPr marL="304810" indent="-243848">
              <a:buFont typeface="Arial" panose="020B0604020202020204" pitchFamily="34" charset="0"/>
              <a:buChar char="•"/>
            </a:pPr>
            <a:r>
              <a:rPr lang="en-US" sz="2400" dirty="0"/>
              <a:t>Many options in Downtown San Luis Obispo</a:t>
            </a:r>
          </a:p>
          <a:p>
            <a:pPr marL="304810" indent="-243848">
              <a:buFont typeface="Arial" panose="020B0604020202020204" pitchFamily="34" charset="0"/>
              <a:buChar char="•"/>
            </a:pPr>
            <a:r>
              <a:rPr lang="en-US" sz="2400" dirty="0"/>
              <a:t>Morro Bay Embarcadero</a:t>
            </a:r>
          </a:p>
          <a:p>
            <a:pPr marL="304810" indent="-243848">
              <a:buFont typeface="Arial" panose="020B0604020202020204" pitchFamily="34" charset="0"/>
              <a:buChar char="•"/>
            </a:pPr>
            <a:r>
              <a:rPr lang="en-US" sz="2400" dirty="0"/>
              <a:t>Avila Beach</a:t>
            </a:r>
          </a:p>
          <a:p>
            <a:pPr marL="304810" indent="-243848">
              <a:buFont typeface="Arial" panose="020B0604020202020204" pitchFamily="34" charset="0"/>
              <a:buChar char="•"/>
            </a:pPr>
            <a:r>
              <a:rPr lang="en-US" sz="2400" dirty="0"/>
              <a:t>Pismo Beach</a:t>
            </a:r>
          </a:p>
          <a:p>
            <a:pPr marL="304810" indent="-243848">
              <a:buFont typeface="Arial" panose="020B0604020202020204" pitchFamily="34" charset="0"/>
              <a:buChar char="•"/>
            </a:pPr>
            <a:r>
              <a:rPr lang="en-US" sz="2400" dirty="0"/>
              <a:t>Cambria</a:t>
            </a:r>
          </a:p>
          <a:p>
            <a:pPr indent="-243848">
              <a:buFont typeface="Arial" panose="020B0604020202020204" pitchFamily="34" charset="0"/>
              <a:buChar char="•"/>
            </a:pPr>
            <a:endParaRPr lang="en-US" sz="1920" dirty="0"/>
          </a:p>
        </p:txBody>
      </p:sp>
    </p:spTree>
    <p:extLst>
      <p:ext uri="{BB962C8B-B14F-4D97-AF65-F5344CB8AC3E}">
        <p14:creationId xmlns:p14="http://schemas.microsoft.com/office/powerpoint/2010/main" val="382674042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Content Placeholder 31" descr="A picture containing indoor, old, stone, tiled&#10;&#10;Description automatically generated">
            <a:extLst>
              <a:ext uri="{FF2B5EF4-FFF2-40B4-BE49-F238E27FC236}">
                <a16:creationId xmlns:a16="http://schemas.microsoft.com/office/drawing/2014/main" id="{E82F1894-6E21-ED30-CC42-883210C9B7FF}"/>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7393" r="-2" b="14902"/>
          <a:stretch/>
        </p:blipFill>
        <p:spPr>
          <a:xfrm>
            <a:off x="5208561" y="1219211"/>
            <a:ext cx="7796240" cy="3589314"/>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pic>
        <p:nvPicPr>
          <p:cNvPr id="8" name="Picture 7" descr="A group of people in a church&#10;&#10;Description automatically generated with medium confidence">
            <a:extLst>
              <a:ext uri="{FF2B5EF4-FFF2-40B4-BE49-F238E27FC236}">
                <a16:creationId xmlns:a16="http://schemas.microsoft.com/office/drawing/2014/main" id="{6AA30E52-4C18-5373-6E8A-06A19FEC317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8153" r="-2" b="-2"/>
          <a:stretch/>
        </p:blipFill>
        <p:spPr>
          <a:xfrm>
            <a:off x="5208561" y="4945075"/>
            <a:ext cx="7796240" cy="3589325"/>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p:spPr>
      </p:pic>
      <p:sp>
        <p:nvSpPr>
          <p:cNvPr id="2" name="Title 1">
            <a:extLst>
              <a:ext uri="{FF2B5EF4-FFF2-40B4-BE49-F238E27FC236}">
                <a16:creationId xmlns:a16="http://schemas.microsoft.com/office/drawing/2014/main" id="{71670986-046E-DF4E-70CE-E1347F0F724F}"/>
              </a:ext>
            </a:extLst>
          </p:cNvPr>
          <p:cNvSpPr>
            <a:spLocks noGrp="1"/>
          </p:cNvSpPr>
          <p:nvPr>
            <p:ph type="title"/>
          </p:nvPr>
        </p:nvSpPr>
        <p:spPr>
          <a:xfrm>
            <a:off x="477926" y="2136038"/>
            <a:ext cx="5154989" cy="1326490"/>
          </a:xfrm>
        </p:spPr>
        <p:txBody>
          <a:bodyPr vert="horz" lIns="97536" tIns="48768" rIns="97536" bIns="48768" rtlCol="0" anchor="ctr">
            <a:normAutofit/>
          </a:bodyPr>
          <a:lstStyle/>
          <a:p>
            <a:r>
              <a:rPr lang="en-US" sz="3627" kern="1200">
                <a:solidFill>
                  <a:schemeClr val="tx1"/>
                </a:solidFill>
                <a:latin typeface="+mj-lt"/>
                <a:ea typeface="+mj-ea"/>
                <a:cs typeface="+mj-cs"/>
              </a:rPr>
              <a:t>Hearst Castle</a:t>
            </a:r>
          </a:p>
        </p:txBody>
      </p:sp>
      <p:sp>
        <p:nvSpPr>
          <p:cNvPr id="4" name="Text Placeholder 3">
            <a:extLst>
              <a:ext uri="{FF2B5EF4-FFF2-40B4-BE49-F238E27FC236}">
                <a16:creationId xmlns:a16="http://schemas.microsoft.com/office/drawing/2014/main" id="{3E23EEB5-6F6D-16AD-6F82-49A84864D341}"/>
              </a:ext>
            </a:extLst>
          </p:cNvPr>
          <p:cNvSpPr>
            <a:spLocks noGrp="1"/>
          </p:cNvSpPr>
          <p:nvPr>
            <p:ph type="body" sz="half" idx="2"/>
          </p:nvPr>
        </p:nvSpPr>
        <p:spPr>
          <a:xfrm>
            <a:off x="477926" y="3462528"/>
            <a:ext cx="5154990" cy="3908641"/>
          </a:xfrm>
        </p:spPr>
        <p:txBody>
          <a:bodyPr vert="horz" lIns="97536" tIns="48768" rIns="97536" bIns="48768" rtlCol="0">
            <a:normAutofit/>
          </a:bodyPr>
          <a:lstStyle/>
          <a:p>
            <a:pPr marL="304810" indent="-243848">
              <a:buFont typeface="Arial" panose="020B0604020202020204" pitchFamily="34" charset="0"/>
              <a:buChar char="•"/>
            </a:pPr>
            <a:r>
              <a:rPr lang="en-US" sz="2400" dirty="0"/>
              <a:t>45 minutes from Cal Poly</a:t>
            </a:r>
          </a:p>
          <a:p>
            <a:pPr marL="304810" indent="-243848">
              <a:buFont typeface="Arial" panose="020B0604020202020204" pitchFamily="34" charset="0"/>
              <a:buChar char="•"/>
            </a:pPr>
            <a:r>
              <a:rPr lang="en-US" sz="2400" dirty="0"/>
              <a:t>Spectacular art, antiques and swimming pools</a:t>
            </a:r>
          </a:p>
          <a:p>
            <a:pPr marL="304810" indent="-243848">
              <a:buFont typeface="Arial" panose="020B0604020202020204" pitchFamily="34" charset="0"/>
              <a:buChar char="•"/>
            </a:pPr>
            <a:r>
              <a:rPr lang="en-US" sz="2400" dirty="0"/>
              <a:t>Outstanding collection of 16</a:t>
            </a:r>
            <a:r>
              <a:rPr lang="en-US" sz="2400" baseline="30000" dirty="0"/>
              <a:t>th</a:t>
            </a:r>
            <a:r>
              <a:rPr lang="en-US" sz="2400" dirty="0"/>
              <a:t> and 17</a:t>
            </a:r>
            <a:r>
              <a:rPr lang="en-US" sz="2400" baseline="30000" dirty="0"/>
              <a:t>th</a:t>
            </a:r>
            <a:r>
              <a:rPr lang="en-US" sz="2400" dirty="0"/>
              <a:t> Century tapestries</a:t>
            </a:r>
            <a:br>
              <a:rPr lang="en-US" sz="2400" dirty="0"/>
            </a:br>
            <a:endParaRPr lang="en-US" sz="2400" dirty="0"/>
          </a:p>
          <a:p>
            <a:pPr marL="304810" indent="-243848">
              <a:buFont typeface="Arial" panose="020B0604020202020204" pitchFamily="34" charset="0"/>
              <a:buChar char="•"/>
            </a:pPr>
            <a:endParaRPr lang="en-US" sz="2133" dirty="0"/>
          </a:p>
        </p:txBody>
      </p:sp>
    </p:spTree>
    <p:extLst>
      <p:ext uri="{BB962C8B-B14F-4D97-AF65-F5344CB8AC3E}">
        <p14:creationId xmlns:p14="http://schemas.microsoft.com/office/powerpoint/2010/main" val="311995199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2BCB97-A7B7-72F9-7A41-15BE9338E196}"/>
              </a:ext>
            </a:extLst>
          </p:cNvPr>
          <p:cNvSpPr>
            <a:spLocks noGrp="1"/>
          </p:cNvSpPr>
          <p:nvPr>
            <p:ph type="title"/>
          </p:nvPr>
        </p:nvSpPr>
        <p:spPr>
          <a:xfrm>
            <a:off x="9002574" y="1950719"/>
            <a:ext cx="3368243" cy="1644812"/>
          </a:xfrm>
        </p:spPr>
        <p:txBody>
          <a:bodyPr vert="horz" lIns="97536" tIns="48768" rIns="97536" bIns="48768" rtlCol="0" anchor="b">
            <a:normAutofit/>
          </a:bodyPr>
          <a:lstStyle/>
          <a:p>
            <a:r>
              <a:rPr lang="en-US" sz="3627" kern="1200">
                <a:solidFill>
                  <a:schemeClr val="tx1"/>
                </a:solidFill>
                <a:latin typeface="+mj-lt"/>
                <a:ea typeface="+mj-ea"/>
                <a:cs typeface="+mj-cs"/>
              </a:rPr>
              <a:t>Gorgeous Beaches</a:t>
            </a:r>
          </a:p>
        </p:txBody>
      </p:sp>
      <p:pic>
        <p:nvPicPr>
          <p:cNvPr id="8" name="Picture 7" descr="A picture containing water, boat, outdoor, sky&#10;&#10;Description automatically generated">
            <a:extLst>
              <a:ext uri="{FF2B5EF4-FFF2-40B4-BE49-F238E27FC236}">
                <a16:creationId xmlns:a16="http://schemas.microsoft.com/office/drawing/2014/main" id="{A55AEB79-BF77-8F08-B229-D8E6398E11D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1872" r="26697" b="-2"/>
          <a:stretch/>
        </p:blipFill>
        <p:spPr>
          <a:xfrm>
            <a:off x="341376" y="1736141"/>
            <a:ext cx="3920947" cy="6056986"/>
          </a:xfrm>
          <a:prstGeom prst="rect">
            <a:avLst/>
          </a:prstGeom>
        </p:spPr>
      </p:pic>
      <p:pic>
        <p:nvPicPr>
          <p:cNvPr id="10" name="Picture 9" descr="A picture containing water, sky, outdoor, boat&#10;&#10;Description automatically generated">
            <a:extLst>
              <a:ext uri="{FF2B5EF4-FFF2-40B4-BE49-F238E27FC236}">
                <a16:creationId xmlns:a16="http://schemas.microsoft.com/office/drawing/2014/main" id="{00B8F6DE-D53C-2AE7-8FA3-CECA3460203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000"/>
          <a:stretch/>
        </p:blipFill>
        <p:spPr>
          <a:xfrm>
            <a:off x="4389120" y="1736141"/>
            <a:ext cx="3862426" cy="2955341"/>
          </a:xfrm>
          <a:prstGeom prst="rect">
            <a:avLst/>
          </a:prstGeom>
        </p:spPr>
      </p:pic>
      <p:pic>
        <p:nvPicPr>
          <p:cNvPr id="6" name="Content Placeholder 5" descr="A beach with waves crashing on it&#10;&#10;Description automatically generated with low confidence">
            <a:extLst>
              <a:ext uri="{FF2B5EF4-FFF2-40B4-BE49-F238E27FC236}">
                <a16:creationId xmlns:a16="http://schemas.microsoft.com/office/drawing/2014/main" id="{91C1D759-9F18-EB88-80E4-A1C81F920E66}"/>
              </a:ext>
            </a:extLst>
          </p:cNvPr>
          <p:cNvPicPr>
            <a:picLocks noGrp="1" noChangeAspect="1"/>
          </p:cNvPicPr>
          <p:nvPr>
            <p:ph idx="1"/>
          </p:nvPr>
        </p:nvPicPr>
        <p:blipFill rotWithShape="1">
          <a:blip r:embed="rId4" cstate="print">
            <a:extLst>
              <a:ext uri="{28A0092B-C50C-407E-A947-70E740481C1C}">
                <a14:useLocalDpi xmlns:a14="http://schemas.microsoft.com/office/drawing/2010/main" val="0"/>
              </a:ext>
            </a:extLst>
          </a:blip>
          <a:srcRect l="15802" r="25385" b="-3"/>
          <a:stretch/>
        </p:blipFill>
        <p:spPr>
          <a:xfrm>
            <a:off x="4389120" y="4828032"/>
            <a:ext cx="3862426" cy="2955341"/>
          </a:xfrm>
          <a:prstGeom prst="rect">
            <a:avLst/>
          </a:prstGeom>
        </p:spPr>
      </p:pic>
      <p:sp>
        <p:nvSpPr>
          <p:cNvPr id="4" name="Text Placeholder 3">
            <a:extLst>
              <a:ext uri="{FF2B5EF4-FFF2-40B4-BE49-F238E27FC236}">
                <a16:creationId xmlns:a16="http://schemas.microsoft.com/office/drawing/2014/main" id="{80298CF4-95FD-D5F9-8E28-80DCBCE1B1B8}"/>
              </a:ext>
            </a:extLst>
          </p:cNvPr>
          <p:cNvSpPr>
            <a:spLocks noGrp="1"/>
          </p:cNvSpPr>
          <p:nvPr>
            <p:ph type="body" sz="half" idx="2"/>
          </p:nvPr>
        </p:nvSpPr>
        <p:spPr>
          <a:xfrm>
            <a:off x="8742479" y="3892746"/>
            <a:ext cx="3368243" cy="3657600"/>
          </a:xfrm>
        </p:spPr>
        <p:txBody>
          <a:bodyPr vert="horz" lIns="97536" tIns="48768" rIns="97536" bIns="48768" rtlCol="0" anchor="ctr">
            <a:normAutofit/>
          </a:bodyPr>
          <a:lstStyle/>
          <a:p>
            <a:pPr marL="304810" indent="-243848">
              <a:buFont typeface="Arial" panose="020B0604020202020204" pitchFamily="34" charset="0"/>
              <a:buChar char="•"/>
            </a:pPr>
            <a:r>
              <a:rPr lang="en-US" sz="2400" dirty="0"/>
              <a:t>Morro Bay, Pismo Beach, Avila Beach</a:t>
            </a:r>
          </a:p>
          <a:p>
            <a:pPr marL="304810" indent="-243848">
              <a:buFont typeface="Arial" panose="020B0604020202020204" pitchFamily="34" charset="0"/>
              <a:buChar char="•"/>
            </a:pPr>
            <a:r>
              <a:rPr lang="en-US" sz="2400" dirty="0"/>
              <a:t>Beach walking, kayaking or just dining at sunset</a:t>
            </a:r>
          </a:p>
          <a:p>
            <a:pPr indent="-243848">
              <a:buFont typeface="Arial" panose="020B0604020202020204" pitchFamily="34" charset="0"/>
              <a:buChar char="•"/>
            </a:pPr>
            <a:endParaRPr lang="en-US" sz="2400" dirty="0"/>
          </a:p>
          <a:p>
            <a:pPr indent="-243848">
              <a:buFont typeface="Arial" panose="020B0604020202020204" pitchFamily="34" charset="0"/>
              <a:buChar char="•"/>
            </a:pPr>
            <a:endParaRPr lang="en-US" sz="1920" dirty="0"/>
          </a:p>
        </p:txBody>
      </p:sp>
    </p:spTree>
    <p:extLst>
      <p:ext uri="{BB962C8B-B14F-4D97-AF65-F5344CB8AC3E}">
        <p14:creationId xmlns:p14="http://schemas.microsoft.com/office/powerpoint/2010/main" val="374415441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1473D0-2C41-7FE7-BBA2-7B92E6A4AD4F}"/>
              </a:ext>
            </a:extLst>
          </p:cNvPr>
          <p:cNvSpPr>
            <a:spLocks noGrp="1"/>
          </p:cNvSpPr>
          <p:nvPr>
            <p:ph type="title"/>
          </p:nvPr>
        </p:nvSpPr>
        <p:spPr>
          <a:xfrm>
            <a:off x="2275620" y="4998277"/>
            <a:ext cx="3038502" cy="1736035"/>
          </a:xfrm>
        </p:spPr>
        <p:txBody>
          <a:bodyPr vert="horz" lIns="97536" tIns="48768" rIns="97536" bIns="48768" rtlCol="0" anchor="ctr">
            <a:normAutofit/>
          </a:bodyPr>
          <a:lstStyle/>
          <a:p>
            <a:r>
              <a:rPr lang="en-US" sz="3840" dirty="0"/>
              <a:t>200 Wineries</a:t>
            </a:r>
          </a:p>
        </p:txBody>
      </p:sp>
      <p:pic>
        <p:nvPicPr>
          <p:cNvPr id="6" name="Content Placeholder 5" descr="A picture containing outdoor, sky, plant, tree&#10;&#10;Description automatically generated">
            <a:extLst>
              <a:ext uri="{FF2B5EF4-FFF2-40B4-BE49-F238E27FC236}">
                <a16:creationId xmlns:a16="http://schemas.microsoft.com/office/drawing/2014/main" id="{93FDFE7A-C368-6F99-513D-B49C73468AE3}"/>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6212" b="26155"/>
          <a:stretch/>
        </p:blipFill>
        <p:spPr>
          <a:xfrm>
            <a:off x="21" y="1281046"/>
            <a:ext cx="13004779" cy="3957977"/>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4" name="Text Placeholder 3">
            <a:extLst>
              <a:ext uri="{FF2B5EF4-FFF2-40B4-BE49-F238E27FC236}">
                <a16:creationId xmlns:a16="http://schemas.microsoft.com/office/drawing/2014/main" id="{581358A3-224E-1BAB-985E-B36F82B544D8}"/>
              </a:ext>
            </a:extLst>
          </p:cNvPr>
          <p:cNvSpPr>
            <a:spLocks noGrp="1"/>
          </p:cNvSpPr>
          <p:nvPr>
            <p:ph type="body" sz="half" idx="2"/>
          </p:nvPr>
        </p:nvSpPr>
        <p:spPr>
          <a:xfrm>
            <a:off x="1789043" y="6493565"/>
            <a:ext cx="10291857" cy="2107085"/>
          </a:xfrm>
        </p:spPr>
        <p:txBody>
          <a:bodyPr vert="horz" lIns="97536" tIns="48768" rIns="97536" bIns="48768" rtlCol="0" anchor="ctr">
            <a:normAutofit/>
          </a:bodyPr>
          <a:lstStyle/>
          <a:p>
            <a:pPr indent="-243848">
              <a:buFont typeface="Arial" panose="020B0604020202020204" pitchFamily="34" charset="0"/>
              <a:buChar char="•"/>
            </a:pPr>
            <a:r>
              <a:rPr lang="en-US" sz="2800" dirty="0"/>
              <a:t>Edna Valley – Lighter Chardonnays and Pinot Noirs</a:t>
            </a:r>
          </a:p>
          <a:p>
            <a:pPr indent="-243848">
              <a:buFont typeface="Arial" panose="020B0604020202020204" pitchFamily="34" charset="0"/>
              <a:buChar char="•"/>
            </a:pPr>
            <a:r>
              <a:rPr lang="en-US" sz="2800" dirty="0"/>
              <a:t>North County – Full bodied Cabernets, Zinfandels and </a:t>
            </a:r>
            <a:r>
              <a:rPr lang="en-US" sz="2800" dirty="0" err="1"/>
              <a:t>Syrahs</a:t>
            </a:r>
            <a:endParaRPr lang="en-US" sz="2800" dirty="0"/>
          </a:p>
        </p:txBody>
      </p:sp>
    </p:spTree>
    <p:extLst>
      <p:ext uri="{BB962C8B-B14F-4D97-AF65-F5344CB8AC3E}">
        <p14:creationId xmlns:p14="http://schemas.microsoft.com/office/powerpoint/2010/main" val="300941704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B582E4-E7BE-5D9B-1766-B876B258EC0D}"/>
              </a:ext>
            </a:extLst>
          </p:cNvPr>
          <p:cNvSpPr>
            <a:spLocks noGrp="1"/>
          </p:cNvSpPr>
          <p:nvPr>
            <p:ph type="title"/>
          </p:nvPr>
        </p:nvSpPr>
        <p:spPr>
          <a:xfrm>
            <a:off x="451093" y="1795379"/>
            <a:ext cx="4559581" cy="2278258"/>
          </a:xfrm>
        </p:spPr>
        <p:txBody>
          <a:bodyPr vert="horz" lIns="97536" tIns="48768" rIns="97536" bIns="48768" rtlCol="0" anchor="b">
            <a:normAutofit/>
          </a:bodyPr>
          <a:lstStyle/>
          <a:p>
            <a:r>
              <a:rPr lang="en-US" sz="5120" kern="1200" dirty="0">
                <a:latin typeface="+mj-lt"/>
                <a:ea typeface="+mj-ea"/>
                <a:cs typeface="+mj-cs"/>
              </a:rPr>
              <a:t>Many Hiking Trails</a:t>
            </a:r>
          </a:p>
        </p:txBody>
      </p:sp>
      <p:sp>
        <p:nvSpPr>
          <p:cNvPr id="4" name="Text Placeholder 3">
            <a:extLst>
              <a:ext uri="{FF2B5EF4-FFF2-40B4-BE49-F238E27FC236}">
                <a16:creationId xmlns:a16="http://schemas.microsoft.com/office/drawing/2014/main" id="{640FD5FC-4D28-0B19-7F92-1719EC4E0A9B}"/>
              </a:ext>
            </a:extLst>
          </p:cNvPr>
          <p:cNvSpPr>
            <a:spLocks noGrp="1"/>
          </p:cNvSpPr>
          <p:nvPr>
            <p:ph type="body" sz="half" idx="2"/>
          </p:nvPr>
        </p:nvSpPr>
        <p:spPr>
          <a:xfrm>
            <a:off x="451093" y="4291682"/>
            <a:ext cx="4889533" cy="3666539"/>
          </a:xfrm>
        </p:spPr>
        <p:txBody>
          <a:bodyPr vert="horz" lIns="97536" tIns="48768" rIns="97536" bIns="48768" rtlCol="0" anchor="t">
            <a:normAutofit/>
          </a:bodyPr>
          <a:lstStyle/>
          <a:p>
            <a:pPr marL="304810" indent="-243848">
              <a:buFont typeface="Arial" panose="020B0604020202020204" pitchFamily="34" charset="0"/>
              <a:buChar char="•"/>
            </a:pPr>
            <a:r>
              <a:rPr lang="en-US" sz="2400" dirty="0"/>
              <a:t>Whether you want flat, paved and easy trails</a:t>
            </a:r>
          </a:p>
          <a:p>
            <a:pPr marL="304810" indent="-243848">
              <a:buFont typeface="Arial" panose="020B0604020202020204" pitchFamily="34" charset="0"/>
              <a:buChar char="•"/>
            </a:pPr>
            <a:r>
              <a:rPr lang="en-US" sz="2400" dirty="0"/>
              <a:t>Or steep, rocky and challenging climbs</a:t>
            </a:r>
          </a:p>
          <a:p>
            <a:pPr marL="304810" indent="-243848">
              <a:buFont typeface="Arial" panose="020B0604020202020204" pitchFamily="34" charset="0"/>
              <a:buChar char="•"/>
            </a:pPr>
            <a:r>
              <a:rPr lang="en-US" sz="2400" dirty="0"/>
              <a:t>SLO County is a hiker’s dream!</a:t>
            </a:r>
          </a:p>
        </p:txBody>
      </p:sp>
      <p:pic>
        <p:nvPicPr>
          <p:cNvPr id="12" name="Picture 11" descr="A picture containing tree, outdoor&#10;&#10;Description automatically generated">
            <a:extLst>
              <a:ext uri="{FF2B5EF4-FFF2-40B4-BE49-F238E27FC236}">
                <a16:creationId xmlns:a16="http://schemas.microsoft.com/office/drawing/2014/main" id="{D7B2116C-732C-C758-75C9-D14DB2B5EBA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6495" r="3" b="24538"/>
          <a:stretch/>
        </p:blipFill>
        <p:spPr>
          <a:xfrm rot="5400000">
            <a:off x="4367192" y="3157494"/>
            <a:ext cx="5808892" cy="3425422"/>
          </a:xfrm>
          <a:prstGeom prst="rect">
            <a:avLst/>
          </a:prstGeom>
        </p:spPr>
      </p:pic>
      <p:pic>
        <p:nvPicPr>
          <p:cNvPr id="10" name="Content Placeholder 9" descr="A group of people on a beach&#10;&#10;Description automatically generated with low confidence">
            <a:extLst>
              <a:ext uri="{FF2B5EF4-FFF2-40B4-BE49-F238E27FC236}">
                <a16:creationId xmlns:a16="http://schemas.microsoft.com/office/drawing/2014/main" id="{7BEC5FB1-27C7-8DB3-FBA0-15D72E707E52}"/>
              </a:ext>
            </a:extLst>
          </p:cNvPr>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t="21375" r="3" b="3"/>
          <a:stretch/>
        </p:blipFill>
        <p:spPr>
          <a:xfrm rot="5400000">
            <a:off x="7912350" y="3157494"/>
            <a:ext cx="5808892" cy="3425422"/>
          </a:xfrm>
          <a:prstGeom prst="rect">
            <a:avLst/>
          </a:prstGeom>
        </p:spPr>
      </p:pic>
    </p:spTree>
    <p:extLst>
      <p:ext uri="{BB962C8B-B14F-4D97-AF65-F5344CB8AC3E}">
        <p14:creationId xmlns:p14="http://schemas.microsoft.com/office/powerpoint/2010/main" val="159470940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 name="Line and Detail and the Geometry of Tapestry"/>
          <p:cNvSpPr txBox="1">
            <a:spLocks noGrp="1"/>
          </p:cNvSpPr>
          <p:nvPr>
            <p:ph type="title"/>
          </p:nvPr>
        </p:nvSpPr>
        <p:spPr>
          <a:xfrm>
            <a:off x="360017" y="1414250"/>
            <a:ext cx="12284765" cy="6391281"/>
          </a:xfrm>
          <a:prstGeom prst="rect">
            <a:avLst/>
          </a:prstGeom>
        </p:spPr>
        <p:txBody>
          <a:bodyPr>
            <a:normAutofit fontScale="90000"/>
          </a:bodyPr>
          <a:lstStyle>
            <a:lvl1pPr defTabSz="484886">
              <a:spcBef>
                <a:spcPts val="1900"/>
              </a:spcBef>
              <a:defRPr sz="4316"/>
            </a:lvl1pPr>
          </a:lstStyle>
          <a:p>
            <a:pPr algn="ctr"/>
            <a:r>
              <a:rPr lang="en-US" sz="4900" dirty="0">
                <a:ln>
                  <a:solidFill>
                    <a:srgbClr val="0B0101"/>
                  </a:solidFill>
                </a:ln>
                <a:solidFill>
                  <a:schemeClr val="tx1">
                    <a:lumMod val="60000"/>
                    <a:lumOff val="40000"/>
                  </a:schemeClr>
                </a:solidFill>
                <a:latin typeface="Iowan Old Style"/>
                <a:cs typeface="Leelawadee UI" panose="020B0502040204020203" pitchFamily="34" charset="-34"/>
              </a:rPr>
              <a:t>We’re depending on you </a:t>
            </a:r>
            <a:br>
              <a:rPr lang="en-US" sz="4900" dirty="0">
                <a:ln>
                  <a:solidFill>
                    <a:srgbClr val="0B0101"/>
                  </a:solidFill>
                </a:ln>
                <a:solidFill>
                  <a:schemeClr val="tx1">
                    <a:lumMod val="60000"/>
                    <a:lumOff val="40000"/>
                  </a:schemeClr>
                </a:solidFill>
                <a:latin typeface="Iowan Old Style"/>
                <a:cs typeface="Leelawadee UI" panose="020B0502040204020203" pitchFamily="34" charset="-34"/>
              </a:rPr>
            </a:br>
            <a:r>
              <a:rPr lang="en-US" sz="4900" dirty="0">
                <a:ln>
                  <a:solidFill>
                    <a:srgbClr val="0B0101"/>
                  </a:solidFill>
                </a:ln>
                <a:solidFill>
                  <a:schemeClr val="tx1">
                    <a:lumMod val="60000"/>
                    <a:lumOff val="40000"/>
                  </a:schemeClr>
                </a:solidFill>
                <a:latin typeface="Iowan Old Style"/>
                <a:cs typeface="Leelawadee UI" panose="020B0502040204020203" pitchFamily="34" charset="-34"/>
              </a:rPr>
              <a:t>to spread the word about the </a:t>
            </a:r>
            <a:br>
              <a:rPr lang="en-US" sz="4900" dirty="0">
                <a:ln>
                  <a:solidFill>
                    <a:srgbClr val="0B0101"/>
                  </a:solidFill>
                </a:ln>
                <a:solidFill>
                  <a:schemeClr val="tx1">
                    <a:lumMod val="60000"/>
                    <a:lumOff val="40000"/>
                  </a:schemeClr>
                </a:solidFill>
                <a:latin typeface="Iowan Old Style"/>
                <a:cs typeface="Leelawadee UI" panose="020B0502040204020203" pitchFamily="34" charset="-34"/>
              </a:rPr>
            </a:br>
            <a:r>
              <a:rPr lang="en-US" sz="4900" dirty="0">
                <a:ln>
                  <a:solidFill>
                    <a:srgbClr val="0B0101"/>
                  </a:solidFill>
                </a:ln>
                <a:solidFill>
                  <a:schemeClr val="tx1">
                    <a:lumMod val="60000"/>
                    <a:lumOff val="40000"/>
                  </a:schemeClr>
                </a:solidFill>
                <a:latin typeface="Iowan Old Style"/>
                <a:cs typeface="Leelawadee UI" panose="020B0502040204020203" pitchFamily="34" charset="-34"/>
              </a:rPr>
              <a:t>great teachers, fabulous workshops, attractive accommodations and </a:t>
            </a:r>
            <a:br>
              <a:rPr lang="en-US" sz="4900" dirty="0">
                <a:ln>
                  <a:solidFill>
                    <a:srgbClr val="0B0101"/>
                  </a:solidFill>
                </a:ln>
                <a:solidFill>
                  <a:schemeClr val="tx1">
                    <a:lumMod val="60000"/>
                    <a:lumOff val="40000"/>
                  </a:schemeClr>
                </a:solidFill>
                <a:latin typeface="Iowan Old Style"/>
                <a:cs typeface="Leelawadee UI" panose="020B0502040204020203" pitchFamily="34" charset="-34"/>
              </a:rPr>
            </a:br>
            <a:r>
              <a:rPr lang="en-US" sz="4900" dirty="0">
                <a:ln>
                  <a:solidFill>
                    <a:srgbClr val="0B0101"/>
                  </a:solidFill>
                </a:ln>
                <a:solidFill>
                  <a:schemeClr val="tx1">
                    <a:lumMod val="60000"/>
                    <a:lumOff val="40000"/>
                  </a:schemeClr>
                </a:solidFill>
                <a:latin typeface="Iowan Old Style"/>
                <a:cs typeface="Leelawadee UI" panose="020B0502040204020203" pitchFamily="34" charset="-34"/>
              </a:rPr>
              <a:t>spectacular location. </a:t>
            </a:r>
            <a:br>
              <a:rPr lang="en-US" sz="4900" dirty="0">
                <a:ln>
                  <a:solidFill>
                    <a:srgbClr val="0B0101"/>
                  </a:solidFill>
                </a:ln>
                <a:solidFill>
                  <a:schemeClr val="tx1">
                    <a:lumMod val="60000"/>
                    <a:lumOff val="40000"/>
                  </a:schemeClr>
                </a:solidFill>
                <a:latin typeface="Iowan Old Style"/>
                <a:cs typeface="Leelawadee UI" panose="020B0502040204020203" pitchFamily="34" charset="-34"/>
              </a:rPr>
            </a:br>
            <a:br>
              <a:rPr lang="en-US" sz="4900" dirty="0">
                <a:ln>
                  <a:solidFill>
                    <a:srgbClr val="0B0101"/>
                  </a:solidFill>
                </a:ln>
                <a:solidFill>
                  <a:schemeClr val="tx1">
                    <a:lumMod val="60000"/>
                    <a:lumOff val="40000"/>
                  </a:schemeClr>
                </a:solidFill>
                <a:latin typeface="Iowan Old Style"/>
                <a:cs typeface="Leelawadee UI" panose="020B0502040204020203" pitchFamily="34" charset="-34"/>
              </a:rPr>
            </a:br>
            <a:r>
              <a:rPr lang="en-US" sz="4900" dirty="0">
                <a:ln>
                  <a:solidFill>
                    <a:srgbClr val="0B0101"/>
                  </a:solidFill>
                </a:ln>
                <a:solidFill>
                  <a:schemeClr val="tx1">
                    <a:lumMod val="60000"/>
                    <a:lumOff val="40000"/>
                  </a:schemeClr>
                </a:solidFill>
                <a:latin typeface="Iowan Old Style"/>
                <a:cs typeface="Leelawadee UI" panose="020B0502040204020203" pitchFamily="34" charset="-34"/>
              </a:rPr>
              <a:t>The registration booklet is available </a:t>
            </a:r>
            <a:br>
              <a:rPr lang="en-US" sz="4900" dirty="0">
                <a:ln>
                  <a:solidFill>
                    <a:srgbClr val="0B0101"/>
                  </a:solidFill>
                </a:ln>
                <a:solidFill>
                  <a:schemeClr val="tx1">
                    <a:lumMod val="60000"/>
                    <a:lumOff val="40000"/>
                  </a:schemeClr>
                </a:solidFill>
                <a:latin typeface="Iowan Old Style"/>
                <a:cs typeface="Leelawadee UI" panose="020B0502040204020203" pitchFamily="34" charset="-34"/>
              </a:rPr>
            </a:br>
            <a:r>
              <a:rPr lang="en-US" sz="4900" dirty="0">
                <a:ln>
                  <a:solidFill>
                    <a:srgbClr val="0B0101"/>
                  </a:solidFill>
                </a:ln>
                <a:solidFill>
                  <a:schemeClr val="tx1">
                    <a:lumMod val="60000"/>
                    <a:lumOff val="40000"/>
                  </a:schemeClr>
                </a:solidFill>
                <a:latin typeface="Iowan Old Style"/>
                <a:cs typeface="Leelawadee UI" panose="020B0502040204020203" pitchFamily="34" charset="-34"/>
              </a:rPr>
              <a:t>on the </a:t>
            </a:r>
            <a:r>
              <a:rPr lang="en-US" sz="4900" dirty="0" err="1">
                <a:ln>
                  <a:solidFill>
                    <a:srgbClr val="0B0101"/>
                  </a:solidFill>
                </a:ln>
                <a:solidFill>
                  <a:schemeClr val="tx1">
                    <a:lumMod val="60000"/>
                    <a:lumOff val="40000"/>
                  </a:schemeClr>
                </a:solidFill>
                <a:latin typeface="Iowan Old Style"/>
                <a:cs typeface="Leelawadee UI" panose="020B0502040204020203" pitchFamily="34" charset="-34"/>
              </a:rPr>
              <a:t>cnch</a:t>
            </a:r>
            <a:r>
              <a:rPr lang="en-US" sz="4900" dirty="0">
                <a:ln>
                  <a:solidFill>
                    <a:srgbClr val="0B0101"/>
                  </a:solidFill>
                </a:ln>
                <a:solidFill>
                  <a:schemeClr val="tx1">
                    <a:lumMod val="60000"/>
                    <a:lumOff val="40000"/>
                  </a:schemeClr>
                </a:solidFill>
                <a:latin typeface="Iowan Old Style"/>
                <a:cs typeface="Leelawadee UI" panose="020B0502040204020203" pitchFamily="34" charset="-34"/>
              </a:rPr>
              <a:t> web site to view and/or </a:t>
            </a:r>
            <a:br>
              <a:rPr lang="en-US" sz="4900" dirty="0">
                <a:ln>
                  <a:solidFill>
                    <a:srgbClr val="0B0101"/>
                  </a:solidFill>
                </a:ln>
                <a:solidFill>
                  <a:schemeClr val="tx1">
                    <a:lumMod val="60000"/>
                    <a:lumOff val="40000"/>
                  </a:schemeClr>
                </a:solidFill>
                <a:latin typeface="Iowan Old Style"/>
                <a:cs typeface="Leelawadee UI" panose="020B0502040204020203" pitchFamily="34" charset="-34"/>
              </a:rPr>
            </a:br>
            <a:r>
              <a:rPr lang="en-US" sz="4900" dirty="0">
                <a:ln>
                  <a:solidFill>
                    <a:srgbClr val="0B0101"/>
                  </a:solidFill>
                </a:ln>
                <a:solidFill>
                  <a:schemeClr val="tx1">
                    <a:lumMod val="60000"/>
                    <a:lumOff val="40000"/>
                  </a:schemeClr>
                </a:solidFill>
                <a:latin typeface="Iowan Old Style"/>
                <a:cs typeface="Leelawadee UI" panose="020B0502040204020203" pitchFamily="34" charset="-34"/>
              </a:rPr>
              <a:t>download as of this morning.</a:t>
            </a:r>
            <a:br>
              <a:rPr lang="en-US" sz="4900" dirty="0">
                <a:ln>
                  <a:solidFill>
                    <a:srgbClr val="0B0101"/>
                  </a:solidFill>
                </a:ln>
                <a:solidFill>
                  <a:schemeClr val="tx1">
                    <a:lumMod val="60000"/>
                    <a:lumOff val="40000"/>
                  </a:schemeClr>
                </a:solidFill>
                <a:latin typeface="Iowan Old Style"/>
                <a:cs typeface="Leelawadee UI" panose="020B0502040204020203" pitchFamily="34" charset="-34"/>
              </a:rPr>
            </a:br>
            <a:r>
              <a:rPr lang="en-US" sz="5300" b="1" dirty="0">
                <a:ln>
                  <a:solidFill>
                    <a:srgbClr val="0B0101"/>
                  </a:solidFill>
                </a:ln>
                <a:solidFill>
                  <a:srgbClr val="2D5D2F"/>
                </a:solidFill>
                <a:latin typeface="Leelawadee UI" panose="020B0502040204020203" pitchFamily="34" charset="-34"/>
                <a:cs typeface="Leelawadee UI" panose="020B0502040204020203" pitchFamily="34" charset="-34"/>
              </a:rPr>
              <a:t> </a:t>
            </a:r>
            <a:endParaRPr sz="5300" b="1" dirty="0">
              <a:ln>
                <a:solidFill>
                  <a:srgbClr val="0B0101"/>
                </a:solidFill>
              </a:ln>
              <a:solidFill>
                <a:srgbClr val="2D5D2F"/>
              </a:solidFill>
              <a:latin typeface="Leelawadee UI" panose="020B0502040204020203" pitchFamily="34" charset="-34"/>
              <a:cs typeface="Leelawadee UI" panose="020B0502040204020203" pitchFamily="34" charset="-34"/>
            </a:endParaRPr>
          </a:p>
        </p:txBody>
      </p:sp>
    </p:spTree>
    <p:extLst>
      <p:ext uri="{BB962C8B-B14F-4D97-AF65-F5344CB8AC3E}">
        <p14:creationId xmlns:p14="http://schemas.microsoft.com/office/powerpoint/2010/main" val="3951905607"/>
      </p:ext>
    </p:extLst>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 name="Line and Detail and the Geometry of Tapestry"/>
          <p:cNvSpPr txBox="1">
            <a:spLocks noGrp="1"/>
          </p:cNvSpPr>
          <p:nvPr>
            <p:ph type="title"/>
          </p:nvPr>
        </p:nvSpPr>
        <p:spPr>
          <a:xfrm>
            <a:off x="954156" y="2037103"/>
            <a:ext cx="11502887" cy="3939628"/>
          </a:xfrm>
          <a:prstGeom prst="rect">
            <a:avLst/>
          </a:prstGeom>
        </p:spPr>
        <p:txBody>
          <a:bodyPr>
            <a:normAutofit fontScale="90000"/>
          </a:bodyPr>
          <a:lstStyle>
            <a:lvl1pPr defTabSz="484886">
              <a:spcBef>
                <a:spcPts val="1900"/>
              </a:spcBef>
              <a:defRPr sz="4316"/>
            </a:lvl1pPr>
          </a:lstStyle>
          <a:p>
            <a:pPr algn="ctr"/>
            <a:r>
              <a:rPr lang="en-US" sz="6600" b="1" dirty="0">
                <a:ln w="12700">
                  <a:solidFill>
                    <a:srgbClr val="0B0101"/>
                  </a:solidFill>
                </a:ln>
                <a:solidFill>
                  <a:schemeClr val="tx1">
                    <a:lumMod val="60000"/>
                    <a:lumOff val="40000"/>
                  </a:schemeClr>
                </a:solidFill>
                <a:latin typeface="Iowan Old Style"/>
                <a:cs typeface="Leelawadee UI" panose="020B0502040204020203" pitchFamily="34" charset="-34"/>
              </a:rPr>
              <a:t>See you in </a:t>
            </a:r>
            <a:br>
              <a:rPr lang="en-US" sz="6600" b="1" dirty="0">
                <a:ln w="12700">
                  <a:solidFill>
                    <a:srgbClr val="0B0101"/>
                  </a:solidFill>
                </a:ln>
                <a:solidFill>
                  <a:schemeClr val="tx1">
                    <a:lumMod val="60000"/>
                    <a:lumOff val="40000"/>
                  </a:schemeClr>
                </a:solidFill>
                <a:latin typeface="Iowan Old Style"/>
                <a:cs typeface="Leelawadee UI" panose="020B0502040204020203" pitchFamily="34" charset="-34"/>
              </a:rPr>
            </a:br>
            <a:r>
              <a:rPr lang="en-US" sz="6600" b="1" dirty="0">
                <a:ln w="12700">
                  <a:solidFill>
                    <a:srgbClr val="0B0101"/>
                  </a:solidFill>
                </a:ln>
                <a:solidFill>
                  <a:schemeClr val="tx1">
                    <a:lumMod val="60000"/>
                    <a:lumOff val="40000"/>
                  </a:schemeClr>
                </a:solidFill>
                <a:latin typeface="Iowan Old Style"/>
                <a:cs typeface="Leelawadee UI" panose="020B0502040204020203" pitchFamily="34" charset="-34"/>
              </a:rPr>
              <a:t>San Luis Obispo </a:t>
            </a:r>
            <a:br>
              <a:rPr lang="en-US" sz="6600" b="1" dirty="0">
                <a:ln w="12700">
                  <a:solidFill>
                    <a:srgbClr val="0B0101"/>
                  </a:solidFill>
                </a:ln>
                <a:solidFill>
                  <a:schemeClr val="tx1">
                    <a:lumMod val="60000"/>
                    <a:lumOff val="40000"/>
                  </a:schemeClr>
                </a:solidFill>
                <a:latin typeface="Iowan Old Style"/>
                <a:cs typeface="Leelawadee UI" panose="020B0502040204020203" pitchFamily="34" charset="-34"/>
              </a:rPr>
            </a:br>
            <a:r>
              <a:rPr lang="en-US" sz="6600" b="1" dirty="0">
                <a:ln w="12700">
                  <a:solidFill>
                    <a:srgbClr val="0B0101"/>
                  </a:solidFill>
                </a:ln>
                <a:solidFill>
                  <a:schemeClr val="tx1">
                    <a:lumMod val="60000"/>
                    <a:lumOff val="40000"/>
                  </a:schemeClr>
                </a:solidFill>
                <a:latin typeface="Iowan Old Style"/>
                <a:cs typeface="Leelawadee UI" panose="020B0502040204020203" pitchFamily="34" charset="-34"/>
              </a:rPr>
              <a:t>in August,</a:t>
            </a:r>
            <a:br>
              <a:rPr lang="en-US" sz="6600" b="1" dirty="0">
                <a:ln w="12700">
                  <a:solidFill>
                    <a:srgbClr val="0B0101"/>
                  </a:solidFill>
                </a:ln>
                <a:solidFill>
                  <a:schemeClr val="tx1">
                    <a:lumMod val="60000"/>
                    <a:lumOff val="40000"/>
                  </a:schemeClr>
                </a:solidFill>
                <a:latin typeface="Iowan Old Style"/>
                <a:cs typeface="Leelawadee UI" panose="020B0502040204020203" pitchFamily="34" charset="-34"/>
              </a:rPr>
            </a:br>
            <a:br>
              <a:rPr lang="en-US" sz="6600" b="1" dirty="0">
                <a:ln w="12700">
                  <a:solidFill>
                    <a:srgbClr val="0B0101"/>
                  </a:solidFill>
                </a:ln>
                <a:solidFill>
                  <a:schemeClr val="tx1">
                    <a:lumMod val="60000"/>
                    <a:lumOff val="40000"/>
                  </a:schemeClr>
                </a:solidFill>
                <a:latin typeface="Iowan Old Style"/>
                <a:cs typeface="Leelawadee UI" panose="020B0502040204020203" pitchFamily="34" charset="-34"/>
              </a:rPr>
            </a:br>
            <a:r>
              <a:rPr lang="en-US" sz="6600" b="1" dirty="0">
                <a:ln w="12700">
                  <a:solidFill>
                    <a:srgbClr val="0B0101"/>
                  </a:solidFill>
                </a:ln>
                <a:solidFill>
                  <a:schemeClr val="tx1">
                    <a:lumMod val="60000"/>
                    <a:lumOff val="40000"/>
                  </a:schemeClr>
                </a:solidFill>
                <a:latin typeface="Iowan Old Style"/>
                <a:cs typeface="Leelawadee UI" panose="020B0502040204020203" pitchFamily="34" charset="-34"/>
              </a:rPr>
              <a:t>It’s going to be amazing!</a:t>
            </a:r>
            <a:endParaRPr sz="6600" b="1" dirty="0">
              <a:ln w="12700">
                <a:solidFill>
                  <a:srgbClr val="0B0101"/>
                </a:solidFill>
              </a:ln>
              <a:solidFill>
                <a:schemeClr val="tx1">
                  <a:lumMod val="60000"/>
                  <a:lumOff val="40000"/>
                </a:schemeClr>
              </a:solidFill>
              <a:latin typeface="Iowan Old Style"/>
              <a:cs typeface="Leelawadee UI" panose="020B0502040204020203" pitchFamily="34" charset="-34"/>
            </a:endParaRPr>
          </a:p>
        </p:txBody>
      </p:sp>
    </p:spTree>
    <p:extLst>
      <p:ext uri="{BB962C8B-B14F-4D97-AF65-F5344CB8AC3E}">
        <p14:creationId xmlns:p14="http://schemas.microsoft.com/office/powerpoint/2010/main" val="3914868682"/>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 name="image1.jpeg" descr="image1.jpeg"/>
          <p:cNvPicPr>
            <a:picLocks noGrp="1" noChangeAspect="1"/>
          </p:cNvPicPr>
          <p:nvPr>
            <p:ph type="pic" idx="13"/>
          </p:nvPr>
        </p:nvPicPr>
        <p:blipFill>
          <a:blip r:embed="rId2"/>
          <a:srcRect l="21426" r="21426"/>
          <a:stretch>
            <a:fillRect/>
          </a:stretch>
        </p:blipFill>
        <p:spPr>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42" name="image2.jpeg" descr="image2.jpeg"/>
          <p:cNvPicPr>
            <a:picLocks noGrp="1" noChangeAspect="1"/>
          </p:cNvPicPr>
          <p:nvPr>
            <p:ph type="pic" idx="14"/>
          </p:nvPr>
        </p:nvPicPr>
        <p:blipFill>
          <a:blip r:embed="rId3"/>
          <a:srcRect l="16298" r="16298"/>
          <a:stretch>
            <a:fillRect/>
          </a:stretch>
        </p:blipFill>
        <p:spPr>
          <a:xfrm>
            <a:off x="8127999" y="571500"/>
            <a:ext cx="4305301" cy="35941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43" name="image0.jpeg" descr="image0.jpeg"/>
          <p:cNvPicPr>
            <a:picLocks noGrp="1" noChangeAspect="1"/>
          </p:cNvPicPr>
          <p:nvPr>
            <p:ph type="pic" idx="15"/>
          </p:nvPr>
        </p:nvPicPr>
        <p:blipFill>
          <a:blip r:embed="rId4"/>
          <a:srcRect l="8521" r="8521"/>
          <a:stretch>
            <a:fillRect/>
          </a:stretch>
        </p:blipFill>
        <p:spPr>
          <a:xfrm>
            <a:off x="8133520" y="4292600"/>
            <a:ext cx="4305301" cy="35941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44" name="The Cal Poly campus, San Luis Obispo"/>
          <p:cNvSpPr txBox="1">
            <a:spLocks noGrp="1"/>
          </p:cNvSpPr>
          <p:nvPr>
            <p:ph type="body" sz="quarter" idx="1"/>
          </p:nvPr>
        </p:nvSpPr>
        <p:spPr>
          <a:prstGeom prst="rect">
            <a:avLst/>
          </a:prstGeom>
        </p:spPr>
        <p:txBody>
          <a:bodyPr/>
          <a:lstStyle/>
          <a:p>
            <a:r>
              <a:t>The Cal Poly campus, San Luis Obispo</a:t>
            </a: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 name="Image" descr="Image"/>
          <p:cNvPicPr>
            <a:picLocks noGrp="1" noChangeAspect="1"/>
          </p:cNvPicPr>
          <p:nvPr>
            <p:ph type="pic" idx="13"/>
          </p:nvPr>
        </p:nvPicPr>
        <p:blipFill>
          <a:blip r:embed="rId2"/>
          <a:srcRect l="2257" t="129" r="26205" b="129"/>
          <a:stretch>
            <a:fillRect/>
          </a:stretch>
        </p:blipFill>
        <p:spPr>
          <a:prstGeom prst="rect">
            <a:avLst/>
          </a:prstGeom>
        </p:spPr>
      </p:pic>
      <p:sp>
        <p:nvSpPr>
          <p:cNvPr id="148" name="Housing"/>
          <p:cNvSpPr txBox="1">
            <a:spLocks noGrp="1"/>
          </p:cNvSpPr>
          <p:nvPr>
            <p:ph type="title"/>
          </p:nvPr>
        </p:nvSpPr>
        <p:spPr>
          <a:xfrm>
            <a:off x="7964004" y="342900"/>
            <a:ext cx="2955787" cy="723900"/>
          </a:xfrm>
          <a:prstGeom prst="rect">
            <a:avLst/>
          </a:prstGeom>
        </p:spPr>
        <p:txBody>
          <a:bodyPr>
            <a:normAutofit fontScale="90000"/>
          </a:bodyPr>
          <a:lstStyle>
            <a:lvl1pPr defTabSz="543305">
              <a:spcBef>
                <a:spcPts val="2100"/>
              </a:spcBef>
              <a:defRPr sz="4836"/>
            </a:lvl1pPr>
          </a:lstStyle>
          <a:p>
            <a:r>
              <a:rPr dirty="0"/>
              <a:t>Housing</a:t>
            </a:r>
          </a:p>
        </p:txBody>
      </p:sp>
      <p:sp>
        <p:nvSpPr>
          <p:cNvPr id="149" name="Apartment-style housing will be available at the Poly Canyon Village."/>
          <p:cNvSpPr txBox="1">
            <a:spLocks noGrp="1"/>
          </p:cNvSpPr>
          <p:nvPr>
            <p:ph type="body" sz="half" idx="1"/>
          </p:nvPr>
        </p:nvSpPr>
        <p:spPr>
          <a:xfrm>
            <a:off x="7021038" y="1304655"/>
            <a:ext cx="5397500" cy="2871028"/>
          </a:xfrm>
          <a:prstGeom prst="rect">
            <a:avLst/>
          </a:prstGeom>
        </p:spPr>
        <p:txBody>
          <a:bodyPr>
            <a:normAutofit lnSpcReduction="10000"/>
          </a:bodyPr>
          <a:lstStyle/>
          <a:p>
            <a:r>
              <a:rPr dirty="0"/>
              <a:t>Apartment-style housing will be available at the Poly Canyon Village.</a:t>
            </a:r>
            <a:endParaRPr lang="en-US" dirty="0"/>
          </a:p>
          <a:p>
            <a:r>
              <a:rPr lang="en-US" dirty="0"/>
              <a:t>Each unit has 4 bedrooms, 2 baths, a kitchen and living room.</a:t>
            </a:r>
          </a:p>
          <a:p>
            <a:r>
              <a:rPr lang="en-US" dirty="0">
                <a:hlinkClick r:id="rId3"/>
              </a:rPr>
              <a:t>Virtual Tour of Aliso Dorm</a:t>
            </a:r>
            <a:endParaRPr dirty="0"/>
          </a:p>
        </p:txBody>
      </p:sp>
      <p:pic>
        <p:nvPicPr>
          <p:cNvPr id="150" name="33616583498_2dd5a21a24_z.jpg" descr="33616583498_2dd5a21a24_z.jpg"/>
          <p:cNvPicPr>
            <a:picLocks noChangeAspect="1"/>
          </p:cNvPicPr>
          <p:nvPr/>
        </p:nvPicPr>
        <p:blipFill>
          <a:blip r:embed="rId4"/>
          <a:stretch>
            <a:fillRect/>
          </a:stretch>
        </p:blipFill>
        <p:spPr>
          <a:xfrm>
            <a:off x="-1266768" y="-234893"/>
            <a:ext cx="8128001" cy="5448301"/>
          </a:xfrm>
          <a:prstGeom prst="rect">
            <a:avLst/>
          </a:prstGeom>
          <a:ln w="12700">
            <a:miter lim="400000"/>
          </a:ln>
        </p:spPr>
      </p:pic>
      <p:sp>
        <p:nvSpPr>
          <p:cNvPr id="151" name="Text"/>
          <p:cNvSpPr txBox="1"/>
          <p:nvPr/>
        </p:nvSpPr>
        <p:spPr>
          <a:xfrm>
            <a:off x="1367443" y="3109248"/>
            <a:ext cx="152401" cy="279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defTabSz="457200">
              <a:lnSpc>
                <a:spcPts val="2800"/>
              </a:lnSpc>
              <a:spcBef>
                <a:spcPts val="0"/>
              </a:spcBef>
              <a:defRPr sz="1200" i="0" u="sng" spc="0">
                <a:solidFill>
                  <a:srgbClr val="0000EE"/>
                </a:solidFill>
                <a:latin typeface="Times"/>
                <a:ea typeface="Times"/>
                <a:cs typeface="Times"/>
                <a:sym typeface="Times"/>
              </a:defRPr>
            </a:lvl1pPr>
          </a:lstStyle>
          <a:p>
            <a:pPr>
              <a:defRPr u="none"/>
            </a:pPr>
            <a:r>
              <a:rPr u="sng"/>
              <a:t> </a:t>
            </a:r>
          </a:p>
        </p:txBody>
      </p:sp>
      <p:pic>
        <p:nvPicPr>
          <p:cNvPr id="152" name="32252980561_f24821dff6_z.jpg" descr="32252980561_f24821dff6_z.jpg"/>
          <p:cNvPicPr>
            <a:picLocks noChangeAspect="1"/>
          </p:cNvPicPr>
          <p:nvPr/>
        </p:nvPicPr>
        <p:blipFill>
          <a:blip r:embed="rId5"/>
          <a:stretch>
            <a:fillRect/>
          </a:stretch>
        </p:blipFill>
        <p:spPr>
          <a:xfrm>
            <a:off x="-159805" y="5185063"/>
            <a:ext cx="6758510" cy="4509194"/>
          </a:xfrm>
          <a:prstGeom prst="rect">
            <a:avLst/>
          </a:prstGeom>
          <a:ln w="12700">
            <a:miter lim="400000"/>
          </a:ln>
        </p:spPr>
      </p:pic>
      <p:sp>
        <p:nvSpPr>
          <p:cNvPr id="153" name="Text"/>
          <p:cNvSpPr txBox="1"/>
          <p:nvPr/>
        </p:nvSpPr>
        <p:spPr>
          <a:xfrm>
            <a:off x="3737148" y="7162396"/>
            <a:ext cx="152401" cy="279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defTabSz="457200">
              <a:lnSpc>
                <a:spcPts val="2800"/>
              </a:lnSpc>
              <a:spcBef>
                <a:spcPts val="0"/>
              </a:spcBef>
              <a:defRPr sz="1200" i="0" u="sng" spc="0">
                <a:solidFill>
                  <a:srgbClr val="0000EE"/>
                </a:solidFill>
                <a:latin typeface="Times"/>
                <a:ea typeface="Times"/>
                <a:cs typeface="Times"/>
                <a:sym typeface="Times"/>
              </a:defRPr>
            </a:lvl1pPr>
          </a:lstStyle>
          <a:p>
            <a:pPr>
              <a:defRPr u="none"/>
            </a:pPr>
            <a:r>
              <a:rPr u="sng"/>
              <a:t> </a:t>
            </a:r>
          </a:p>
        </p:txBody>
      </p:sp>
      <p:pic>
        <p:nvPicPr>
          <p:cNvPr id="154" name="32252980121_19e9ba306c_z.jpg" descr="32252980121_19e9ba306c_z.jpg"/>
          <p:cNvPicPr>
            <a:picLocks noChangeAspect="1"/>
          </p:cNvPicPr>
          <p:nvPr/>
        </p:nvPicPr>
        <p:blipFill>
          <a:blip r:embed="rId6"/>
          <a:stretch>
            <a:fillRect/>
          </a:stretch>
        </p:blipFill>
        <p:spPr>
          <a:xfrm>
            <a:off x="6058496" y="4413538"/>
            <a:ext cx="7326708" cy="4888289"/>
          </a:xfrm>
          <a:prstGeom prst="rect">
            <a:avLst/>
          </a:prstGeom>
          <a:ln w="12700">
            <a:miter lim="400000"/>
          </a:ln>
        </p:spPr>
      </p:pic>
      <p:sp>
        <p:nvSpPr>
          <p:cNvPr id="155" name="Text"/>
          <p:cNvSpPr txBox="1"/>
          <p:nvPr/>
        </p:nvSpPr>
        <p:spPr>
          <a:xfrm>
            <a:off x="2423217" y="6515792"/>
            <a:ext cx="152401" cy="279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defTabSz="457200">
              <a:lnSpc>
                <a:spcPts val="2800"/>
              </a:lnSpc>
              <a:spcBef>
                <a:spcPts val="0"/>
              </a:spcBef>
              <a:defRPr sz="1200" i="0" u="sng" spc="0">
                <a:solidFill>
                  <a:srgbClr val="0000EE"/>
                </a:solidFill>
                <a:latin typeface="Times"/>
                <a:ea typeface="Times"/>
                <a:cs typeface="Times"/>
                <a:sym typeface="Times"/>
              </a:defRPr>
            </a:lvl1pPr>
          </a:lstStyle>
          <a:p>
            <a:pPr>
              <a:defRPr u="none"/>
            </a:pPr>
            <a:r>
              <a:rPr u="sng"/>
              <a:t> </a:t>
            </a: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 name="Meals"/>
          <p:cNvSpPr txBox="1">
            <a:spLocks noGrp="1"/>
          </p:cNvSpPr>
          <p:nvPr>
            <p:ph type="title"/>
          </p:nvPr>
        </p:nvSpPr>
        <p:spPr>
          <a:prstGeom prst="rect">
            <a:avLst/>
          </a:prstGeom>
        </p:spPr>
        <p:txBody>
          <a:bodyPr>
            <a:normAutofit fontScale="90000"/>
          </a:bodyPr>
          <a:lstStyle>
            <a:lvl1pPr defTabSz="543305">
              <a:spcBef>
                <a:spcPts val="2100"/>
              </a:spcBef>
              <a:defRPr sz="4836"/>
            </a:lvl1pPr>
          </a:lstStyle>
          <a:p>
            <a:r>
              <a:t>Meals</a:t>
            </a:r>
          </a:p>
        </p:txBody>
      </p:sp>
      <p:pic>
        <p:nvPicPr>
          <p:cNvPr id="159" name="Image" descr="Image"/>
          <p:cNvPicPr>
            <a:picLocks noChangeAspect="1"/>
          </p:cNvPicPr>
          <p:nvPr/>
        </p:nvPicPr>
        <p:blipFill>
          <a:blip r:embed="rId2"/>
          <a:stretch>
            <a:fillRect/>
          </a:stretch>
        </p:blipFill>
        <p:spPr>
          <a:xfrm>
            <a:off x="1722783" y="1701800"/>
            <a:ext cx="8738352" cy="5301267"/>
          </a:xfrm>
          <a:prstGeom prst="rect">
            <a:avLst/>
          </a:prstGeom>
          <a:ln w="12700">
            <a:miter lim="400000"/>
          </a:ln>
        </p:spPr>
      </p:pic>
      <p:sp>
        <p:nvSpPr>
          <p:cNvPr id="160" name="Optional Meal Plans may be purchased, or purchase ala carte food on campus or…"/>
          <p:cNvSpPr txBox="1"/>
          <p:nvPr/>
        </p:nvSpPr>
        <p:spPr>
          <a:xfrm>
            <a:off x="1524907" y="6963927"/>
            <a:ext cx="10203267" cy="157479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r>
              <a:rPr dirty="0"/>
              <a:t>Optional Meal Plans may be purchased, or purchase ala carte food on campus or elsewhere in the San Luis Obispo area.</a:t>
            </a:r>
            <a:r>
              <a:rPr lang="en-US" u="sng" dirty="0">
                <a:solidFill>
                  <a:srgbClr val="0000FF"/>
                </a:solidFill>
                <a:effectLst/>
                <a:ea typeface="Calibri" panose="020F0502020204030204" pitchFamily="34" charset="0"/>
                <a:cs typeface="Times New Roman" panose="02020603050405020304" pitchFamily="18" charset="0"/>
                <a:hlinkClick r:id="rId3"/>
              </a:rPr>
              <a:t> </a:t>
            </a:r>
          </a:p>
          <a:p>
            <a:r>
              <a:rPr lang="en-US" u="sng" dirty="0">
                <a:solidFill>
                  <a:srgbClr val="0000FF"/>
                </a:solidFill>
                <a:effectLst/>
                <a:ea typeface="Calibri" panose="020F0502020204030204" pitchFamily="34" charset="0"/>
                <a:cs typeface="Times New Roman" panose="02020603050405020304" pitchFamily="18" charset="0"/>
                <a:hlinkClick r:id="rId3"/>
              </a:rPr>
              <a:t>Cal Poly Campus Dining Virtual Tour 2022 - YouTube</a:t>
            </a:r>
            <a:endParaRPr dirty="0"/>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 name="old loom.jpg" descr="old loom.jpg"/>
          <p:cNvPicPr>
            <a:picLocks noGrp="1" noChangeAspect="1"/>
          </p:cNvPicPr>
          <p:nvPr>
            <p:ph type="pic" idx="13"/>
          </p:nvPr>
        </p:nvPicPr>
        <p:blipFill>
          <a:blip r:embed="rId2"/>
          <a:srcRect l="20905" r="20905"/>
          <a:stretch>
            <a:fillRect/>
          </a:stretch>
        </p:blipFill>
        <p:spPr>
          <a:xfrm>
            <a:off x="798021" y="747910"/>
            <a:ext cx="5451318" cy="8257617"/>
          </a:xfrm>
          <a:prstGeom prst="rect">
            <a:avLst/>
          </a:prstGeom>
        </p:spPr>
      </p:pic>
      <p:sp>
        <p:nvSpPr>
          <p:cNvPr id="164" name="Weaving"/>
          <p:cNvSpPr txBox="1">
            <a:spLocks noGrp="1"/>
          </p:cNvSpPr>
          <p:nvPr>
            <p:ph type="title"/>
          </p:nvPr>
        </p:nvSpPr>
        <p:spPr>
          <a:xfrm>
            <a:off x="6398159" y="2503385"/>
            <a:ext cx="6178154" cy="1621214"/>
          </a:xfrm>
          <a:prstGeom prst="rect">
            <a:avLst/>
          </a:prstGeom>
          <a:effectLst>
            <a:outerShdw blurRad="63500" dist="64180" dir="19589668" rotWithShape="0">
              <a:srgbClr val="000000">
                <a:alpha val="50000"/>
              </a:srgbClr>
            </a:outerShdw>
          </a:effectLst>
        </p:spPr>
        <p:txBody>
          <a:bodyPr>
            <a:noAutofit/>
          </a:bodyPr>
          <a:lstStyle>
            <a:lvl1pPr defTabSz="479044">
              <a:spcBef>
                <a:spcPts val="1800"/>
              </a:spcBef>
              <a:defRPr sz="11972"/>
            </a:lvl1pPr>
          </a:lstStyle>
          <a:p>
            <a:r>
              <a:rPr sz="8800" dirty="0"/>
              <a:t>Weaving</a:t>
            </a:r>
            <a:br>
              <a:rPr lang="en-US" sz="8800" dirty="0"/>
            </a:br>
            <a:r>
              <a:rPr lang="en-US" sz="8800" dirty="0"/>
              <a:t>Workshops</a:t>
            </a:r>
            <a:endParaRPr sz="8800" dirty="0"/>
          </a:p>
        </p:txBody>
      </p:sp>
    </p:spTree>
  </p:cSld>
  <p:clrMapOvr>
    <a:masterClrMapping/>
  </p:clrMapOvr>
  <p:transition spd="med"/>
</p:sld>
</file>

<file path=ppt/theme/theme1.xml><?xml version="1.0" encoding="utf-8"?>
<a:theme xmlns:a="http://schemas.openxmlformats.org/drawingml/2006/main" name="New_Template9">
  <a:themeElements>
    <a:clrScheme name="New_Template9">
      <a:dk1>
        <a:srgbClr val="5C5C5C"/>
      </a:dk1>
      <a:lt1>
        <a:srgbClr val="FFFFFF"/>
      </a:lt1>
      <a:dk2>
        <a:srgbClr val="5C5C5C"/>
      </a:dk2>
      <a:lt2>
        <a:srgbClr val="CBCBCB"/>
      </a:lt2>
      <a:accent1>
        <a:srgbClr val="80989C"/>
      </a:accent1>
      <a:accent2>
        <a:srgbClr val="A8AB65"/>
      </a:accent2>
      <a:accent3>
        <a:srgbClr val="CBAC69"/>
      </a:accent3>
      <a:accent4>
        <a:srgbClr val="CF7330"/>
      </a:accent4>
      <a:accent5>
        <a:srgbClr val="B44C34"/>
      </a:accent5>
      <a:accent6>
        <a:srgbClr val="8C869B"/>
      </a:accent6>
      <a:hlink>
        <a:srgbClr val="0000FF"/>
      </a:hlink>
      <a:folHlink>
        <a:srgbClr val="FF00FF"/>
      </a:folHlink>
    </a:clrScheme>
    <a:fontScheme name="New_Template9">
      <a:majorFont>
        <a:latin typeface="DIN Condensed"/>
        <a:ea typeface="DIN Condensed"/>
        <a:cs typeface="DIN Condensed"/>
      </a:majorFont>
      <a:minorFont>
        <a:latin typeface="DIN Condensed"/>
        <a:ea typeface="DIN Condensed"/>
        <a:cs typeface="DIN Condensed"/>
      </a:minorFont>
    </a:fontScheme>
    <a:fmtScheme name="New_Template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hueOff val="-522454"/>
            <a:satOff val="1153"/>
            <a:lumOff val="13444"/>
          </a:schemeClr>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DIN Alternate"/>
            <a:ea typeface="DIN Alternate"/>
            <a:cs typeface="DIN Alternate"/>
            <a:sym typeface="DIN Alternat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747676"/>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584200" rtl="0" fontAlgn="auto" latinLnBrk="0" hangingPunct="0">
          <a:lnSpc>
            <a:spcPct val="100000"/>
          </a:lnSpc>
          <a:spcBef>
            <a:spcPts val="1400"/>
          </a:spcBef>
          <a:spcAft>
            <a:spcPts val="0"/>
          </a:spcAft>
          <a:buClrTx/>
          <a:buSzTx/>
          <a:buFontTx/>
          <a:buNone/>
          <a:tabLst/>
          <a:defRPr kumimoji="0" sz="2800" b="0" i="1" u="none" strike="noStrike" cap="none" spc="28" normalizeH="0" baseline="0">
            <a:ln>
              <a:noFill/>
            </a:ln>
            <a:solidFill>
              <a:srgbClr val="5C5C5C"/>
            </a:solidFill>
            <a:effectLst/>
            <a:uFillTx/>
            <a:latin typeface="Iowan Old Style"/>
            <a:ea typeface="Iowan Old Style"/>
            <a:cs typeface="Iowan Old Style"/>
            <a:sym typeface="Iowan Old Styl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New_Template9">
  <a:themeElements>
    <a:clrScheme name="New_Template9">
      <a:dk1>
        <a:srgbClr val="000000"/>
      </a:dk1>
      <a:lt1>
        <a:srgbClr val="FFFFFF"/>
      </a:lt1>
      <a:dk2>
        <a:srgbClr val="5C5C5C"/>
      </a:dk2>
      <a:lt2>
        <a:srgbClr val="CBCBCB"/>
      </a:lt2>
      <a:accent1>
        <a:srgbClr val="80989C"/>
      </a:accent1>
      <a:accent2>
        <a:srgbClr val="A8AB65"/>
      </a:accent2>
      <a:accent3>
        <a:srgbClr val="CBAC69"/>
      </a:accent3>
      <a:accent4>
        <a:srgbClr val="CF7330"/>
      </a:accent4>
      <a:accent5>
        <a:srgbClr val="B44C34"/>
      </a:accent5>
      <a:accent6>
        <a:srgbClr val="8C869B"/>
      </a:accent6>
      <a:hlink>
        <a:srgbClr val="0000FF"/>
      </a:hlink>
      <a:folHlink>
        <a:srgbClr val="FF00FF"/>
      </a:folHlink>
    </a:clrScheme>
    <a:fontScheme name="New_Template9">
      <a:majorFont>
        <a:latin typeface="DIN Condensed"/>
        <a:ea typeface="DIN Condensed"/>
        <a:cs typeface="DIN Condensed"/>
      </a:majorFont>
      <a:minorFont>
        <a:latin typeface="DIN Condensed"/>
        <a:ea typeface="DIN Condensed"/>
        <a:cs typeface="DIN Condensed"/>
      </a:minorFont>
    </a:fontScheme>
    <a:fmtScheme name="New_Template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hueOff val="-522454"/>
            <a:satOff val="1153"/>
            <a:lumOff val="13444"/>
          </a:schemeClr>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DIN Alternate"/>
            <a:ea typeface="DIN Alternate"/>
            <a:cs typeface="DIN Alternate"/>
            <a:sym typeface="DIN Alternat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747676"/>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584200" rtl="0" fontAlgn="auto" latinLnBrk="0" hangingPunct="0">
          <a:lnSpc>
            <a:spcPct val="100000"/>
          </a:lnSpc>
          <a:spcBef>
            <a:spcPts val="1400"/>
          </a:spcBef>
          <a:spcAft>
            <a:spcPts val="0"/>
          </a:spcAft>
          <a:buClrTx/>
          <a:buSzTx/>
          <a:buFontTx/>
          <a:buNone/>
          <a:tabLst/>
          <a:defRPr kumimoji="0" sz="2800" b="0" i="1" u="none" strike="noStrike" cap="none" spc="28" normalizeH="0" baseline="0">
            <a:ln>
              <a:noFill/>
            </a:ln>
            <a:solidFill>
              <a:srgbClr val="5C5C5C"/>
            </a:solidFill>
            <a:effectLst/>
            <a:uFillTx/>
            <a:latin typeface="Iowan Old Style"/>
            <a:ea typeface="Iowan Old Style"/>
            <a:cs typeface="Iowan Old Style"/>
            <a:sym typeface="Iowan Old Styl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452</TotalTime>
  <Words>1734</Words>
  <Application>Microsoft Office PowerPoint</Application>
  <PresentationFormat>Custom</PresentationFormat>
  <Paragraphs>192</Paragraphs>
  <Slides>57</Slides>
  <Notes>0</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57</vt:i4>
      </vt:variant>
    </vt:vector>
  </HeadingPairs>
  <TitlesOfParts>
    <vt:vector size="71" baseType="lpstr">
      <vt:lpstr>Arial</vt:lpstr>
      <vt:lpstr>Baskerville</vt:lpstr>
      <vt:lpstr>DIN Alternate</vt:lpstr>
      <vt:lpstr>DIN Condensed</vt:lpstr>
      <vt:lpstr>Helvetica</vt:lpstr>
      <vt:lpstr>Helvetica Neue</vt:lpstr>
      <vt:lpstr>Iowan Old Style</vt:lpstr>
      <vt:lpstr>Leelawadee UI</vt:lpstr>
      <vt:lpstr>Lucida Grande</vt:lpstr>
      <vt:lpstr>Roboto-Regular</vt:lpstr>
      <vt:lpstr>Times</vt:lpstr>
      <vt:lpstr>Wingdings 3</vt:lpstr>
      <vt:lpstr>Zapf Dingbats</vt:lpstr>
      <vt:lpstr>New_Template9</vt:lpstr>
      <vt:lpstr>PowerPoint Presentation</vt:lpstr>
      <vt:lpstr>August 3-6, 2023 Cal poly San Luis obispo</vt:lpstr>
      <vt:lpstr>CNCH 2023 - learn by doing Registration Timeline  </vt:lpstr>
      <vt:lpstr>CNCH 2023 - learn by doing À la Carte Pricing </vt:lpstr>
      <vt:lpstr>CNCH 2023 - learn by doing Tentative Schedule of Events  </vt:lpstr>
      <vt:lpstr>PowerPoint Presentation</vt:lpstr>
      <vt:lpstr>Housing</vt:lpstr>
      <vt:lpstr>Meals</vt:lpstr>
      <vt:lpstr>Weaving Workshops</vt:lpstr>
      <vt:lpstr>Inge Dam</vt:lpstr>
      <vt:lpstr>  Tablet Band Incorporated Into Fabric</vt:lpstr>
      <vt:lpstr>Joanne Hall</vt:lpstr>
      <vt:lpstr>Swedish Art Weaves</vt:lpstr>
      <vt:lpstr>Jennifer Moore</vt:lpstr>
      <vt:lpstr>Double Rainbow</vt:lpstr>
      <vt:lpstr>Robyn Spady</vt:lpstr>
      <vt:lpstr>A Parallel Threading is a  Weaver’s Playground</vt:lpstr>
      <vt:lpstr>JANNIE TAYLOR</vt:lpstr>
      <vt:lpstr> LOOM CONTROLLED LACE</vt:lpstr>
      <vt:lpstr>Spinning    Workshops</vt:lpstr>
      <vt:lpstr>Kate Larson</vt:lpstr>
      <vt:lpstr>Blending and Spinning  for Color Effects</vt:lpstr>
      <vt:lpstr>Angela Schneider </vt:lpstr>
      <vt:lpstr>The Short and Long of Spinning</vt:lpstr>
      <vt:lpstr>Dyeing Workshops</vt:lpstr>
      <vt:lpstr>Nancy  Finn</vt:lpstr>
      <vt:lpstr>Working Your Way Around the Color Wheel:  A Color Survey</vt:lpstr>
      <vt:lpstr>Graham Keegan</vt:lpstr>
      <vt:lpstr>Know Madder: Many Roads, Many Reds</vt:lpstr>
      <vt:lpstr>Teresa Ruch</vt:lpstr>
      <vt:lpstr>  Designing and Painting Warps</vt:lpstr>
      <vt:lpstr>Basketmaking workshops</vt:lpstr>
      <vt:lpstr>Deb Curtis</vt:lpstr>
      <vt:lpstr>Birch Bark Exploration</vt:lpstr>
      <vt:lpstr>Polly Giacchina</vt:lpstr>
      <vt:lpstr>The Enhanced Twined Form</vt:lpstr>
      <vt:lpstr>FELTING </vt:lpstr>
      <vt:lpstr>Flora Carlile-Kovacs</vt:lpstr>
      <vt:lpstr>Felt Your Dreams: Prefelt with Nomadic Designs</vt:lpstr>
      <vt:lpstr>Kumihimo </vt:lpstr>
      <vt:lpstr>Shirley Berlin</vt:lpstr>
      <vt:lpstr>Japanese Braiding: Make Friends with a Marudai</vt:lpstr>
      <vt:lpstr>Sprang</vt:lpstr>
      <vt:lpstr>Carol James</vt:lpstr>
      <vt:lpstr>Introduction to Sprang</vt:lpstr>
      <vt:lpstr>Tapestry</vt:lpstr>
      <vt:lpstr>Kathe Todd-Hooker</vt:lpstr>
      <vt:lpstr>Line and Detail and the Geometry of Tapestry</vt:lpstr>
      <vt:lpstr>And there’s More …</vt:lpstr>
      <vt:lpstr>What if you travel with family, or want to stay a few  extra days?</vt:lpstr>
      <vt:lpstr>Shopping &amp; Dining</vt:lpstr>
      <vt:lpstr>Hearst Castle</vt:lpstr>
      <vt:lpstr>Gorgeous Beaches</vt:lpstr>
      <vt:lpstr>200 Wineries</vt:lpstr>
      <vt:lpstr>Many Hiking Trails</vt:lpstr>
      <vt:lpstr>We’re depending on you  to spread the word about the  great teachers, fabulous workshops, attractive accommodations and  spectacular location.   The registration booklet is available  on the cnch web site to view and/or  download as of this morning.  </vt:lpstr>
      <vt:lpstr>See you in  San Luis Obispo  in August,  It’s going to be amazing!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Jannie Taylor</dc:creator>
  <cp:lastModifiedBy>Merrie Hewitt</cp:lastModifiedBy>
  <cp:revision>25</cp:revision>
  <dcterms:modified xsi:type="dcterms:W3CDTF">2023-02-20T22:47:11Z</dcterms:modified>
</cp:coreProperties>
</file>